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29"/>
  </p:notesMasterIdLst>
  <p:sldIdLst>
    <p:sldId id="256" r:id="rId2"/>
    <p:sldId id="510" r:id="rId3"/>
    <p:sldId id="616" r:id="rId4"/>
    <p:sldId id="617" r:id="rId5"/>
    <p:sldId id="602" r:id="rId6"/>
    <p:sldId id="624" r:id="rId7"/>
    <p:sldId id="625" r:id="rId8"/>
    <p:sldId id="626" r:id="rId9"/>
    <p:sldId id="627" r:id="rId10"/>
    <p:sldId id="605" r:id="rId11"/>
    <p:sldId id="606" r:id="rId12"/>
    <p:sldId id="628" r:id="rId13"/>
    <p:sldId id="629" r:id="rId14"/>
    <p:sldId id="630" r:id="rId15"/>
    <p:sldId id="631" r:id="rId16"/>
    <p:sldId id="632" r:id="rId17"/>
    <p:sldId id="633" r:id="rId18"/>
    <p:sldId id="634" r:id="rId19"/>
    <p:sldId id="635" r:id="rId20"/>
    <p:sldId id="636" r:id="rId21"/>
    <p:sldId id="637" r:id="rId22"/>
    <p:sldId id="639" r:id="rId23"/>
    <p:sldId id="644" r:id="rId24"/>
    <p:sldId id="640" r:id="rId25"/>
    <p:sldId id="641" r:id="rId26"/>
    <p:sldId id="642" r:id="rId27"/>
    <p:sldId id="643" r:id="rId28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1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99"/>
    <a:srgbClr val="CE4143"/>
    <a:srgbClr val="D97577"/>
    <a:srgbClr val="E1B7BB"/>
    <a:srgbClr val="D4DCE8"/>
    <a:srgbClr val="BBD5E8"/>
    <a:srgbClr val="9BC2DD"/>
    <a:srgbClr val="78AAD1"/>
    <a:srgbClr val="5997C7"/>
    <a:srgbClr val="7C23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0" autoAdjust="0"/>
    <p:restoredTop sz="88169" autoAdjust="0"/>
  </p:normalViewPr>
  <p:slideViewPr>
    <p:cSldViewPr>
      <p:cViewPr varScale="1">
        <p:scale>
          <a:sx n="130" d="100"/>
          <a:sy n="130" d="100"/>
        </p:scale>
        <p:origin x="1384" y="184"/>
      </p:cViewPr>
      <p:guideLst>
        <p:guide orient="horz" pos="1800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93253-51AE-4C40-AB6B-AA3A7DF4D210}" type="datetimeFigureOut">
              <a:rPr lang="en-US" smtClean="0"/>
              <a:pPr/>
              <a:t>2/12/24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29AB-B77D-48AE-AA10-D1BD2B4D0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0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911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en-US" baseline="0" dirty="0"/>
              <a:t> it's logical sum cause it</a:t>
            </a:r>
            <a:r>
              <a:rPr lang="mr-IN" baseline="0" dirty="0"/>
              <a:t>…</a:t>
            </a:r>
            <a:r>
              <a:rPr lang="en-US" baseline="0" dirty="0"/>
              <a:t> </a:t>
            </a:r>
            <a:r>
              <a:rPr lang="en-US" baseline="0" dirty="0" err="1"/>
              <a:t>kinda</a:t>
            </a:r>
            <a:r>
              <a:rPr lang="en-US" baseline="0" dirty="0"/>
              <a:t> looks like addition, if you squint your eyes.</a:t>
            </a:r>
          </a:p>
          <a:p>
            <a:r>
              <a:rPr lang="en-US" baseline="0" dirty="0"/>
              <a:t>	- 1 + 1 = 1, okay?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308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or</a:t>
            </a:r>
            <a:r>
              <a:rPr lang="mr-IN" dirty="0"/>
              <a:t>…</a:t>
            </a:r>
            <a:r>
              <a:rPr lang="en-US" dirty="0"/>
              <a:t> or maybe it could be</a:t>
            </a:r>
            <a:r>
              <a:rPr lang="mr-IN" dirty="0"/>
              <a:t>…………</a:t>
            </a:r>
            <a:endParaRPr lang="en-US" dirty="0"/>
          </a:p>
          <a:p>
            <a:r>
              <a:rPr lang="en-US" dirty="0"/>
              <a:t>	- what if we kissed….. in the bit bucket 😳😳😳😳</a:t>
            </a:r>
          </a:p>
          <a:p>
            <a:pPr marL="171450" indent="-171450">
              <a:buFontTx/>
              <a:buChar char="-"/>
            </a:pPr>
            <a:r>
              <a:rPr lang="en-US" dirty="0"/>
              <a:t>it’s truncation because if you take a 32-bit number and shift it left by 4, you get a 36-bit number.</a:t>
            </a:r>
          </a:p>
          <a:p>
            <a:pPr marL="528066" lvl="1" indent="-171450">
              <a:buFontTx/>
              <a:buChar char="-"/>
            </a:pPr>
            <a:r>
              <a:rPr lang="en-US" dirty="0"/>
              <a:t>then the top 4 bits are truncated off, leaving you with 32 bits again.</a:t>
            </a:r>
          </a:p>
          <a:p>
            <a:pPr marL="528066" lvl="1" indent="-171450">
              <a:buFontTx/>
              <a:buChar char="-"/>
            </a:pPr>
            <a:r>
              <a:rPr lang="en-US" dirty="0"/>
              <a:t>so, if those top 4 bits are meaningful… you can get truncated values that wrap around. but if they were meaningless leading 0s/1s, it’s fine.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553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775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402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in C/C++, signed or unsigned shift is determined by the </a:t>
            </a:r>
            <a:r>
              <a:rPr lang="en-US" dirty="0" err="1"/>
              <a:t>signedness</a:t>
            </a:r>
            <a:r>
              <a:rPr lang="en-US" baseline="0" dirty="0"/>
              <a:t> of the operands</a:t>
            </a:r>
          </a:p>
          <a:p>
            <a:r>
              <a:rPr lang="en-US" baseline="0" dirty="0"/>
              <a:t>	- which leads to awkward situations when you have mixed </a:t>
            </a:r>
            <a:r>
              <a:rPr lang="en-US" baseline="0" dirty="0" err="1"/>
              <a:t>signedness</a:t>
            </a:r>
            <a:r>
              <a:rPr lang="en-US" baseline="0" dirty="0"/>
              <a:t> (signed "wins")</a:t>
            </a:r>
          </a:p>
          <a:p>
            <a:r>
              <a:rPr lang="en-US" baseline="0" dirty="0"/>
              <a:t>- "Arithmetic Left Shift" exists too </a:t>
            </a:r>
            <a:r>
              <a:rPr lang="mr-IN" baseline="0" dirty="0"/>
              <a:t>–</a:t>
            </a:r>
            <a:r>
              <a:rPr lang="en-US" baseline="0" dirty="0"/>
              <a:t> but it is identical to regular left shift, so we don't really need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514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yeah. bet you didn't realize arithmetic was this weird, huh?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301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…well bitwise NOT </a:t>
            </a:r>
            <a:r>
              <a:rPr lang="en-US" i="1" dirty="0"/>
              <a:t>inverts</a:t>
            </a:r>
            <a:r>
              <a:rPr lang="en-US" i="0" dirty="0"/>
              <a:t> all the bits, so I could use it to turn them all off too, or invert whatever pattern is there.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858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the numerical interpretation of the result is not important. all we care about is “is it zero” or “is it nonzero”</a:t>
            </a:r>
          </a:p>
          <a:p>
            <a:pPr marL="171450" indent="-171450">
              <a:buFontTx/>
              <a:buChar char="-"/>
            </a:pPr>
            <a:r>
              <a:rPr lang="en-US" dirty="0"/>
              <a:t>think about what you would get if you ANDed with (1 &lt;&lt; 0) here</a:t>
            </a:r>
          </a:p>
          <a:p>
            <a:pPr marL="528066" lvl="1" indent="-171450">
              <a:buFontTx/>
              <a:buChar char="-"/>
            </a:pPr>
            <a:r>
              <a:rPr lang="en-US" dirty="0"/>
              <a:t>0 &amp; 1 == 0, and the 0s in the pattern ignore the rest of the bits, so you’d just get 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77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54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encoding</a:t>
            </a:r>
            <a:r>
              <a:rPr lang="en-US" baseline="0" dirty="0"/>
              <a:t> "</a:t>
            </a:r>
            <a:r>
              <a:rPr lang="en-US" baseline="0" dirty="0" err="1"/>
              <a:t>booleans</a:t>
            </a:r>
            <a:r>
              <a:rPr lang="en-US" baseline="0" dirty="0"/>
              <a:t>" as bits of a number is called a "bitmap" or "</a:t>
            </a:r>
            <a:r>
              <a:rPr lang="en-US" baseline="0" dirty="0" err="1"/>
              <a:t>bitflags</a:t>
            </a:r>
            <a:r>
              <a:rPr lang="en-US" baseline="0" dirty="0"/>
              <a:t>" and is a common way of saving space</a:t>
            </a:r>
          </a:p>
          <a:p>
            <a:r>
              <a:rPr lang="en-US" baseline="0" dirty="0"/>
              <a:t>- much low-level hardware uses </a:t>
            </a:r>
            <a:r>
              <a:rPr lang="en-US" baseline="0" dirty="0" err="1"/>
              <a:t>bitflags</a:t>
            </a:r>
            <a:r>
              <a:rPr lang="en-US" baseline="0" dirty="0"/>
              <a:t> for controlling things, reading inputs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17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why is the output named Y? …….. I don't really know. if someone can find out, that'd be cool.</a:t>
            </a:r>
          </a:p>
          <a:p>
            <a:r>
              <a:rPr lang="en-US" dirty="0"/>
              <a:t>- !A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49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in many non-Java languages, the ! operator can be applied to non-</a:t>
            </a:r>
            <a:r>
              <a:rPr lang="en-US" dirty="0" err="1"/>
              <a:t>booleans</a:t>
            </a:r>
            <a:r>
              <a:rPr lang="en-US" dirty="0"/>
              <a:t>, in which case it implicitly casts the value to a </a:t>
            </a:r>
            <a:r>
              <a:rPr lang="en-US" dirty="0" err="1"/>
              <a:t>boolean</a:t>
            </a:r>
            <a:r>
              <a:rPr lang="en-US" dirty="0"/>
              <a:t> before applying the logical NOT. e.g. in JavaScript, !5 == false, and !0 == true, because for numbers, 0 counts as “false” and non-zero counts as “true.”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32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baseline="0" dirty="0"/>
              <a:t>- to negate, you FLIP THE BITS and then add 1.</a:t>
            </a:r>
          </a:p>
          <a:p>
            <a:r>
              <a:rPr lang="en-US" i="0" baseline="0" dirty="0"/>
              <a:t>	- this NOT operation </a:t>
            </a:r>
            <a:r>
              <a:rPr lang="en-US" i="1" baseline="0" dirty="0"/>
              <a:t>is</a:t>
            </a:r>
            <a:r>
              <a:rPr lang="en-US" i="0" baseline="0" dirty="0"/>
              <a:t> the “flip the bits” operation! I wrote it “flip(x)” before to avoid confusing people with weird symbols.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16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you will see "</a:t>
            </a:r>
            <a:r>
              <a:rPr lang="en-US" dirty="0" err="1"/>
              <a:t>dst</a:t>
            </a:r>
            <a:r>
              <a:rPr lang="en-US" dirty="0"/>
              <a:t>" or "</a:t>
            </a:r>
            <a:r>
              <a:rPr lang="en-US" dirty="0" err="1"/>
              <a:t>dest</a:t>
            </a:r>
            <a:r>
              <a:rPr lang="en-US" dirty="0"/>
              <a:t>" for "destination"</a:t>
            </a:r>
            <a:r>
              <a:rPr lang="en-US" baseline="0" dirty="0"/>
              <a:t> (thing that is changed) and "</a:t>
            </a:r>
            <a:r>
              <a:rPr lang="en-US" baseline="0" dirty="0" err="1"/>
              <a:t>src</a:t>
            </a:r>
            <a:r>
              <a:rPr lang="en-US" baseline="0" dirty="0"/>
              <a:t>" for "source" (where we get the value) in programming all the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3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07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en-US" baseline="0" dirty="0"/>
              <a:t> it's logical product cause it looks like multiplication </a:t>
            </a:r>
            <a:r>
              <a:rPr lang="mr-IN" baseline="0" dirty="0"/>
              <a:t>–</a:t>
            </a:r>
            <a:r>
              <a:rPr lang="en-US" baseline="0" dirty="0"/>
              <a:t> anything times 0 is 0, and 1 x 1 is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11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77645"/>
            <a:ext cx="7772400" cy="146050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 (no ani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9"/>
            <a:ext cx="3008313" cy="39092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600700"/>
            <a:ext cx="9144000" cy="114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95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95301"/>
            <a:ext cx="8991600" cy="4801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296960"/>
            <a:ext cx="12192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296960"/>
            <a:ext cx="685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5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/>
  <p:hf hdr="0" dt="0"/>
  <p:txStyles>
    <p:titleStyle>
      <a:lvl1pPr algn="l" defTabSz="82296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GulimChe" pitchFamily="49" charset="-127"/>
          <a:cs typeface="MoolBoran" pitchFamily="34" charset="0"/>
        </a:defRPr>
      </a:lvl1pPr>
    </p:titleStyle>
    <p:bodyStyle>
      <a:lvl1pPr marL="204312" indent="-204312" algn="l" defTabSz="822960" rtl="0" eaLnBrk="1" latinLnBrk="0" hangingPunct="1">
        <a:spcBef>
          <a:spcPts val="0"/>
        </a:spcBef>
        <a:buSzPct val="15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5767" indent="-207170" algn="l" defTabSz="822960" rtl="0" eaLnBrk="1" latinLnBrk="0" hangingPunct="1">
        <a:spcBef>
          <a:spcPts val="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078" indent="-205740" algn="l" defTabSz="822960" rtl="0" eaLnBrk="1" latinLnBrk="0" hangingPunct="1">
        <a:spcBef>
          <a:spcPts val="0"/>
        </a:spcBef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21532" indent="-205740" algn="l" defTabSz="822960" rtl="0" eaLnBrk="1" latinLnBrk="0" hangingPunct="1">
        <a:spcBef>
          <a:spcPts val="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205740" algn="l" defTabSz="822960" rtl="0" eaLnBrk="1" latinLnBrk="0" hangingPunct="1">
        <a:spcBef>
          <a:spcPts val="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8077200" cy="1225021"/>
          </a:xfrm>
        </p:spPr>
        <p:txBody>
          <a:bodyPr/>
          <a:lstStyle/>
          <a:p>
            <a:r>
              <a:rPr lang="en-US" dirty="0">
                <a:latin typeface="+mj-lt"/>
              </a:rPr>
              <a:t>Bitwise Operations</a:t>
            </a:r>
            <a:endParaRPr lang="en-US" sz="2400" b="1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0447</a:t>
            </a:r>
          </a:p>
          <a:p>
            <a:r>
              <a:rPr lang="en-US" dirty="0"/>
              <a:t>Jarrett Billingsley</a:t>
            </a:r>
          </a:p>
        </p:txBody>
      </p:sp>
    </p:spTree>
    <p:extLst>
      <p:ext uri="{BB962C8B-B14F-4D97-AF65-F5344CB8AC3E}">
        <p14:creationId xmlns:p14="http://schemas.microsoft.com/office/powerpoint/2010/main" val="233702508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Bitwise AND ("Logical product")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6983676" cy="1597349"/>
          </a:xfrm>
        </p:spPr>
        <p:txBody>
          <a:bodyPr/>
          <a:lstStyle/>
          <a:p>
            <a:r>
              <a:rPr lang="en-US" dirty="0"/>
              <a:t>AND takes </a:t>
            </a:r>
            <a:r>
              <a:rPr lang="en-US" b="1" dirty="0"/>
              <a:t>two</a:t>
            </a:r>
            <a:r>
              <a:rPr lang="en-US" dirty="0"/>
              <a:t> bits and gives you one new one.</a:t>
            </a:r>
          </a:p>
          <a:p>
            <a:r>
              <a:rPr lang="en-US" dirty="0"/>
              <a:t>it can be written a number of ways:</a:t>
            </a:r>
          </a:p>
          <a:p>
            <a:pPr lvl="1"/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A&amp;B  A∧B  A⋅B  AB</a:t>
            </a:r>
          </a:p>
          <a:p>
            <a:r>
              <a:rPr lang="en-US" dirty="0"/>
              <a:t>if we use the </a:t>
            </a:r>
            <a:r>
              <a:rPr lang="en-US" b="1" dirty="0"/>
              <a:t>and</a:t>
            </a:r>
            <a:r>
              <a:rPr lang="en-US" dirty="0"/>
              <a:t> instruction (or </a:t>
            </a:r>
            <a:r>
              <a:rPr lang="en-US" b="1" dirty="0"/>
              <a:t>&amp;</a:t>
            </a:r>
            <a:r>
              <a:rPr lang="en-US" dirty="0"/>
              <a:t> in C/Java):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136076" y="571500"/>
          <a:ext cx="1855524" cy="312811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618508">
                  <a:extLst>
                    <a:ext uri="{9D8B030D-6E8A-4147-A177-3AD203B41FA5}">
                      <a16:colId xmlns:a16="http://schemas.microsoft.com/office/drawing/2014/main" val="3432692331"/>
                    </a:ext>
                  </a:extLst>
                </a:gridCol>
                <a:gridCol w="618508">
                  <a:extLst>
                    <a:ext uri="{9D8B030D-6E8A-4147-A177-3AD203B41FA5}">
                      <a16:colId xmlns:a16="http://schemas.microsoft.com/office/drawing/2014/main" val="1632488727"/>
                    </a:ext>
                  </a:extLst>
                </a:gridCol>
                <a:gridCol w="618508">
                  <a:extLst>
                    <a:ext uri="{9D8B030D-6E8A-4147-A177-3AD203B41FA5}">
                      <a16:colId xmlns:a16="http://schemas.microsoft.com/office/drawing/2014/main" val="2542969739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Y</a:t>
                      </a:r>
                    </a:p>
                  </a:txBody>
                  <a:tcPr marL="137942" marR="137942" marT="68971" marB="68971"/>
                </a:tc>
                <a:extLst>
                  <a:ext uri="{0D108BD9-81ED-4DB2-BD59-A6C34878D82A}">
                    <a16:rowId xmlns:a16="http://schemas.microsoft.com/office/drawing/2014/main" val="377566539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137942" marR="137942" marT="68971" marB="68971"/>
                </a:tc>
                <a:extLst>
                  <a:ext uri="{0D108BD9-81ED-4DB2-BD59-A6C34878D82A}">
                    <a16:rowId xmlns:a16="http://schemas.microsoft.com/office/drawing/2014/main" val="2770857541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137942" marR="137942" marT="68971" marB="68971"/>
                </a:tc>
                <a:extLst>
                  <a:ext uri="{0D108BD9-81ED-4DB2-BD59-A6C34878D82A}">
                    <a16:rowId xmlns:a16="http://schemas.microsoft.com/office/drawing/2014/main" val="2290169190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137942" marR="137942" marT="68971" marB="68971"/>
                </a:tc>
                <a:extLst>
                  <a:ext uri="{0D108BD9-81ED-4DB2-BD59-A6C34878D82A}">
                    <a16:rowId xmlns:a16="http://schemas.microsoft.com/office/drawing/2014/main" val="1589437635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137942" marR="137942" marT="68971" marB="68971"/>
                </a:tc>
                <a:extLst>
                  <a:ext uri="{0D108BD9-81ED-4DB2-BD59-A6C34878D82A}">
                    <a16:rowId xmlns:a16="http://schemas.microsoft.com/office/drawing/2014/main" val="202338674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371600" y="2617894"/>
          <a:ext cx="4673601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9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&amp;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1371600" y="3162300"/>
          <a:ext cx="4673601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9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=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1524002" y="3136054"/>
            <a:ext cx="452119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1371600" y="2095500"/>
          <a:ext cx="4673601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9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1354264" y="3695706"/>
            <a:ext cx="5338770" cy="820427"/>
            <a:chOff x="1354264" y="3861282"/>
            <a:chExt cx="5338770" cy="820427"/>
          </a:xfrm>
        </p:grpSpPr>
        <p:sp>
          <p:nvSpPr>
            <p:cNvPr id="13" name="Up Arrow 12"/>
            <p:cNvSpPr/>
            <p:nvPr/>
          </p:nvSpPr>
          <p:spPr>
            <a:xfrm>
              <a:off x="2057400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Up Arrow 13"/>
            <p:cNvSpPr/>
            <p:nvPr/>
          </p:nvSpPr>
          <p:spPr>
            <a:xfrm>
              <a:off x="2572658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Up Arrow 14"/>
            <p:cNvSpPr/>
            <p:nvPr/>
          </p:nvSpPr>
          <p:spPr>
            <a:xfrm>
              <a:off x="3087916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Up Arrow 15"/>
            <p:cNvSpPr/>
            <p:nvPr/>
          </p:nvSpPr>
          <p:spPr>
            <a:xfrm>
              <a:off x="3603174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Up Arrow 16"/>
            <p:cNvSpPr/>
            <p:nvPr/>
          </p:nvSpPr>
          <p:spPr>
            <a:xfrm>
              <a:off x="4118432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Up Arrow 17"/>
            <p:cNvSpPr/>
            <p:nvPr/>
          </p:nvSpPr>
          <p:spPr>
            <a:xfrm>
              <a:off x="4633690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Up Arrow 18"/>
            <p:cNvSpPr/>
            <p:nvPr/>
          </p:nvSpPr>
          <p:spPr>
            <a:xfrm>
              <a:off x="5148948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Up Arrow 19"/>
            <p:cNvSpPr/>
            <p:nvPr/>
          </p:nvSpPr>
          <p:spPr>
            <a:xfrm>
              <a:off x="5664203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354264" y="4281599"/>
              <a:ext cx="53387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we did several </a:t>
              </a:r>
              <a:r>
                <a:rPr lang="en-US" sz="2000" b="1" dirty="0"/>
                <a:t>independent</a:t>
              </a:r>
              <a:r>
                <a:rPr lang="en-US" sz="2000" dirty="0"/>
                <a:t> AND operations.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24581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"Switching" things up ;))))))))))))))))))))))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763000" cy="489792"/>
          </a:xfrm>
        </p:spPr>
        <p:txBody>
          <a:bodyPr/>
          <a:lstStyle/>
          <a:p>
            <a:r>
              <a:rPr lang="en-US" dirty="0"/>
              <a:t>NOW how can we make it light up?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 rot="16200000">
            <a:off x="-567255" y="2281756"/>
            <a:ext cx="4213990" cy="1555480"/>
            <a:chOff x="1348241" y="1181100"/>
            <a:chExt cx="6119359" cy="2258795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 flipH="1">
              <a:off x="6138594" y="1660078"/>
              <a:ext cx="999067" cy="1658945"/>
            </a:xfrm>
            <a:prstGeom prst="rect">
              <a:avLst/>
            </a:prstGeom>
          </p:spPr>
        </p:pic>
        <p:pic>
          <p:nvPicPr>
            <p:cNvPr id="2050" name="Picture 2" descr="mage result for switch schematic symbo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2620" y="1181100"/>
              <a:ext cx="2010833" cy="715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mage result for switch schematic symbo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2620" y="1963539"/>
              <a:ext cx="2010833" cy="715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mage result for 9v battery hi-watt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000" t="8333" r="22222" b="2778"/>
            <a:stretch/>
          </p:blipFill>
          <p:spPr bwMode="auto">
            <a:xfrm rot="5400000">
              <a:off x="1764431" y="1807151"/>
              <a:ext cx="1216554" cy="2048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2" name="Elbow Connector 21"/>
            <p:cNvCxnSpPr/>
            <p:nvPr/>
          </p:nvCxnSpPr>
          <p:spPr>
            <a:xfrm rot="10800000" flipV="1">
              <a:off x="3320981" y="2696291"/>
              <a:ext cx="2743195" cy="370778"/>
            </a:xfrm>
            <a:prstGeom prst="bentConnector3">
              <a:avLst>
                <a:gd name="adj1" fmla="val -309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/>
            <p:nvPr/>
          </p:nvCxnSpPr>
          <p:spPr>
            <a:xfrm rot="5400000">
              <a:off x="3064817" y="2008602"/>
              <a:ext cx="815084" cy="302762"/>
            </a:xfrm>
            <a:prstGeom prst="bentConnector3">
              <a:avLst>
                <a:gd name="adj1" fmla="val 97782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lbow Connector 24"/>
            <p:cNvCxnSpPr/>
            <p:nvPr/>
          </p:nvCxnSpPr>
          <p:spPr>
            <a:xfrm rot="16200000" flipH="1">
              <a:off x="5291114" y="2014758"/>
              <a:ext cx="757202" cy="277880"/>
            </a:xfrm>
            <a:prstGeom prst="bentConnector2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 rot="16200000">
            <a:off x="3475331" y="2293849"/>
            <a:ext cx="4210126" cy="1527429"/>
            <a:chOff x="427691" y="3022333"/>
            <a:chExt cx="5426976" cy="1968901"/>
          </a:xfrm>
        </p:grpSpPr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 flipH="1">
              <a:off x="4596766" y="3408356"/>
              <a:ext cx="976790" cy="1539012"/>
            </a:xfrm>
            <a:prstGeom prst="rect">
              <a:avLst/>
            </a:prstGeom>
          </p:spPr>
        </p:pic>
        <p:pic>
          <p:nvPicPr>
            <p:cNvPr id="38" name="Picture 2" descr="mage result for switch schematic symbo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5310" y="3022333"/>
              <a:ext cx="1752763" cy="6239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4" descr="mage result for 9v battery hi-watt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000" t="8333" r="22222" b="2778"/>
            <a:stretch/>
          </p:blipFill>
          <p:spPr bwMode="auto">
            <a:xfrm rot="5400000">
              <a:off x="790467" y="3568037"/>
              <a:ext cx="1060421" cy="17859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41" name="Elbow Connector 40"/>
            <p:cNvCxnSpPr/>
            <p:nvPr/>
          </p:nvCxnSpPr>
          <p:spPr>
            <a:xfrm rot="10800000" flipV="1">
              <a:off x="2147249" y="4343064"/>
              <a:ext cx="2391133" cy="323192"/>
            </a:xfrm>
            <a:prstGeom prst="bentConnector3">
              <a:avLst>
                <a:gd name="adj1" fmla="val -309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Elbow Connector 41"/>
            <p:cNvCxnSpPr/>
            <p:nvPr/>
          </p:nvCxnSpPr>
          <p:spPr>
            <a:xfrm rot="5400000">
              <a:off x="1923962" y="3743633"/>
              <a:ext cx="710476" cy="263906"/>
            </a:xfrm>
            <a:prstGeom prst="bentConnector3">
              <a:avLst>
                <a:gd name="adj1" fmla="val 97782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lbow Connector 42"/>
            <p:cNvCxnSpPr/>
            <p:nvPr/>
          </p:nvCxnSpPr>
          <p:spPr>
            <a:xfrm rot="16200000" flipH="1">
              <a:off x="3864535" y="3748999"/>
              <a:ext cx="660023" cy="242217"/>
            </a:xfrm>
            <a:prstGeom prst="bentConnector2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2" name="Picture 6" descr="mage result for switch schematic symbol clos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4337" y="3916086"/>
              <a:ext cx="1685845" cy="519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" name="Group 17"/>
          <p:cNvGrpSpPr/>
          <p:nvPr/>
        </p:nvGrpSpPr>
        <p:grpSpPr>
          <a:xfrm rot="16200000">
            <a:off x="1487923" y="2363258"/>
            <a:ext cx="4158314" cy="1336799"/>
            <a:chOff x="6019800" y="3173041"/>
            <a:chExt cx="5426976" cy="1744643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 flipH="1">
              <a:off x="10188875" y="3334806"/>
              <a:ext cx="976790" cy="1539012"/>
            </a:xfrm>
            <a:prstGeom prst="rect">
              <a:avLst/>
            </a:prstGeom>
          </p:spPr>
        </p:pic>
        <p:pic>
          <p:nvPicPr>
            <p:cNvPr id="55" name="Picture 2" descr="mage result for switch schematic symbo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0055" y="3630724"/>
              <a:ext cx="1752763" cy="6239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4" descr="mage result for 9v battery hi-watt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000" t="8333" r="22222" b="2778"/>
            <a:stretch/>
          </p:blipFill>
          <p:spPr bwMode="auto">
            <a:xfrm rot="5400000">
              <a:off x="6382576" y="3494487"/>
              <a:ext cx="1060421" cy="17859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7" name="Elbow Connector 56"/>
            <p:cNvCxnSpPr/>
            <p:nvPr/>
          </p:nvCxnSpPr>
          <p:spPr>
            <a:xfrm rot="10800000" flipV="1">
              <a:off x="7739358" y="4269514"/>
              <a:ext cx="2391133" cy="323192"/>
            </a:xfrm>
            <a:prstGeom prst="bentConnector3">
              <a:avLst>
                <a:gd name="adj1" fmla="val -309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Elbow Connector 57"/>
            <p:cNvCxnSpPr/>
            <p:nvPr/>
          </p:nvCxnSpPr>
          <p:spPr>
            <a:xfrm rot="5400000">
              <a:off x="7516071" y="3670083"/>
              <a:ext cx="710476" cy="263906"/>
            </a:xfrm>
            <a:prstGeom prst="bentConnector3">
              <a:avLst>
                <a:gd name="adj1" fmla="val 97782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Elbow Connector 58"/>
            <p:cNvCxnSpPr/>
            <p:nvPr/>
          </p:nvCxnSpPr>
          <p:spPr>
            <a:xfrm rot="16200000" flipH="1">
              <a:off x="9456644" y="3675449"/>
              <a:ext cx="660023" cy="242217"/>
            </a:xfrm>
            <a:prstGeom prst="bentConnector2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0" name="Picture 6" descr="mage result for switch schematic symbol clos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3262" y="3173041"/>
              <a:ext cx="1685845" cy="519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Group 19"/>
          <p:cNvGrpSpPr/>
          <p:nvPr/>
        </p:nvGrpSpPr>
        <p:grpSpPr>
          <a:xfrm>
            <a:off x="6925309" y="952500"/>
            <a:ext cx="1360122" cy="4210126"/>
            <a:chOff x="6185252" y="1035964"/>
            <a:chExt cx="1360122" cy="4210126"/>
          </a:xfrm>
        </p:grpSpPr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>
              <a:off x="6535493" y="1035964"/>
              <a:ext cx="757771" cy="1193931"/>
            </a:xfrm>
            <a:prstGeom prst="rect">
              <a:avLst/>
            </a:prstGeom>
          </p:spPr>
        </p:pic>
        <p:pic>
          <p:nvPicPr>
            <p:cNvPr id="64" name="Picture 4" descr="mage result for 9v battery hi-watt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000" t="8333" r="22222" b="2778"/>
            <a:stretch/>
          </p:blipFill>
          <p:spPr bwMode="auto">
            <a:xfrm>
              <a:off x="6722724" y="3860572"/>
              <a:ext cx="822650" cy="13855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5" name="Elbow Connector 64"/>
            <p:cNvCxnSpPr/>
            <p:nvPr/>
          </p:nvCxnSpPr>
          <p:spPr>
            <a:xfrm rot="5400000" flipV="1">
              <a:off x="6240407" y="2859239"/>
              <a:ext cx="1854987" cy="250725"/>
            </a:xfrm>
            <a:prstGeom prst="bentConnector3">
              <a:avLst>
                <a:gd name="adj1" fmla="val -309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>
            <a:xfrm>
              <a:off x="6404294" y="3707365"/>
              <a:ext cx="551171" cy="204732"/>
            </a:xfrm>
            <a:prstGeom prst="bentConnector3">
              <a:avLst>
                <a:gd name="adj1" fmla="val 97782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>
            <a:xfrm rot="10800000" flipH="1">
              <a:off x="6419614" y="2229895"/>
              <a:ext cx="512031" cy="187907"/>
            </a:xfrm>
            <a:prstGeom prst="bentConnector2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8" name="Picture 6" descr="mage result for switch schematic symbol clos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58786" y="2849567"/>
              <a:ext cx="1307841" cy="402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Picture 6" descr="mage result for switch schematic symbol clos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5732739" y="2849567"/>
              <a:ext cx="1307841" cy="402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983437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Bitwise OR ("Logical sum")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6983676" cy="1597349"/>
          </a:xfrm>
        </p:spPr>
        <p:txBody>
          <a:bodyPr>
            <a:normAutofit/>
          </a:bodyPr>
          <a:lstStyle/>
          <a:p>
            <a:r>
              <a:rPr lang="en-US" dirty="0"/>
              <a:t>we might say </a:t>
            </a:r>
            <a:r>
              <a:rPr lang="en-US" b="1" dirty="0"/>
              <a:t>"and/or" </a:t>
            </a:r>
            <a:r>
              <a:rPr lang="en-US" dirty="0"/>
              <a:t>in English.</a:t>
            </a:r>
          </a:p>
          <a:p>
            <a:r>
              <a:rPr lang="en-US" dirty="0"/>
              <a:t>it can be written a number of ways:</a:t>
            </a:r>
          </a:p>
          <a:p>
            <a:pPr lvl="1"/>
            <a:r>
              <a:rPr lang="mr-IN" sz="24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A|B  A∨B  A+B</a:t>
            </a:r>
          </a:p>
          <a:p>
            <a:r>
              <a:rPr lang="en-US" dirty="0"/>
              <a:t>if we use the </a:t>
            </a:r>
            <a:r>
              <a:rPr lang="en-US" b="1" dirty="0"/>
              <a:t>or </a:t>
            </a:r>
            <a:r>
              <a:rPr lang="en-US" dirty="0"/>
              <a:t>instruction (or </a:t>
            </a:r>
            <a:r>
              <a:rPr lang="en-US" b="1" dirty="0"/>
              <a:t>|</a:t>
            </a:r>
            <a:r>
              <a:rPr lang="en-US" dirty="0"/>
              <a:t> in C/Java):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136076" y="571500"/>
          <a:ext cx="1855524" cy="312811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618508">
                  <a:extLst>
                    <a:ext uri="{9D8B030D-6E8A-4147-A177-3AD203B41FA5}">
                      <a16:colId xmlns:a16="http://schemas.microsoft.com/office/drawing/2014/main" val="3432692331"/>
                    </a:ext>
                  </a:extLst>
                </a:gridCol>
                <a:gridCol w="618508">
                  <a:extLst>
                    <a:ext uri="{9D8B030D-6E8A-4147-A177-3AD203B41FA5}">
                      <a16:colId xmlns:a16="http://schemas.microsoft.com/office/drawing/2014/main" val="1632488727"/>
                    </a:ext>
                  </a:extLst>
                </a:gridCol>
                <a:gridCol w="618508">
                  <a:extLst>
                    <a:ext uri="{9D8B030D-6E8A-4147-A177-3AD203B41FA5}">
                      <a16:colId xmlns:a16="http://schemas.microsoft.com/office/drawing/2014/main" val="2542969739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Y</a:t>
                      </a:r>
                    </a:p>
                  </a:txBody>
                  <a:tcPr marL="137942" marR="137942" marT="68971" marB="68971"/>
                </a:tc>
                <a:extLst>
                  <a:ext uri="{0D108BD9-81ED-4DB2-BD59-A6C34878D82A}">
                    <a16:rowId xmlns:a16="http://schemas.microsoft.com/office/drawing/2014/main" val="377566539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137942" marR="137942" marT="68971" marB="68971"/>
                </a:tc>
                <a:extLst>
                  <a:ext uri="{0D108BD9-81ED-4DB2-BD59-A6C34878D82A}">
                    <a16:rowId xmlns:a16="http://schemas.microsoft.com/office/drawing/2014/main" val="2770857541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137942" marR="137942" marT="68971" marB="68971"/>
                </a:tc>
                <a:extLst>
                  <a:ext uri="{0D108BD9-81ED-4DB2-BD59-A6C34878D82A}">
                    <a16:rowId xmlns:a16="http://schemas.microsoft.com/office/drawing/2014/main" val="2290169190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137942" marR="137942" marT="68971" marB="68971"/>
                </a:tc>
                <a:extLst>
                  <a:ext uri="{0D108BD9-81ED-4DB2-BD59-A6C34878D82A}">
                    <a16:rowId xmlns:a16="http://schemas.microsoft.com/office/drawing/2014/main" val="1589437635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137942" marR="137942" marT="68971" marB="68971"/>
                </a:tc>
                <a:extLst>
                  <a:ext uri="{0D108BD9-81ED-4DB2-BD59-A6C34878D82A}">
                    <a16:rowId xmlns:a16="http://schemas.microsoft.com/office/drawing/2014/main" val="202338674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371600" y="2617894"/>
          <a:ext cx="4673601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9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|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1371600" y="3162300"/>
          <a:ext cx="4673601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9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=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1524002" y="3136054"/>
            <a:ext cx="452119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1371600" y="2095500"/>
          <a:ext cx="4673601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9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1378274" y="3695706"/>
            <a:ext cx="5149616" cy="820427"/>
            <a:chOff x="1378274" y="3861282"/>
            <a:chExt cx="5149616" cy="820427"/>
          </a:xfrm>
        </p:grpSpPr>
        <p:sp>
          <p:nvSpPr>
            <p:cNvPr id="13" name="Up Arrow 12"/>
            <p:cNvSpPr/>
            <p:nvPr/>
          </p:nvSpPr>
          <p:spPr>
            <a:xfrm>
              <a:off x="2057400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Up Arrow 13"/>
            <p:cNvSpPr/>
            <p:nvPr/>
          </p:nvSpPr>
          <p:spPr>
            <a:xfrm>
              <a:off x="2572658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Up Arrow 14"/>
            <p:cNvSpPr/>
            <p:nvPr/>
          </p:nvSpPr>
          <p:spPr>
            <a:xfrm>
              <a:off x="3087916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Up Arrow 15"/>
            <p:cNvSpPr/>
            <p:nvPr/>
          </p:nvSpPr>
          <p:spPr>
            <a:xfrm>
              <a:off x="3603174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Up Arrow 16"/>
            <p:cNvSpPr/>
            <p:nvPr/>
          </p:nvSpPr>
          <p:spPr>
            <a:xfrm>
              <a:off x="4118432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Up Arrow 17"/>
            <p:cNvSpPr/>
            <p:nvPr/>
          </p:nvSpPr>
          <p:spPr>
            <a:xfrm>
              <a:off x="4633690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Up Arrow 18"/>
            <p:cNvSpPr/>
            <p:nvPr/>
          </p:nvSpPr>
          <p:spPr>
            <a:xfrm>
              <a:off x="5148948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Up Arrow 19"/>
            <p:cNvSpPr/>
            <p:nvPr/>
          </p:nvSpPr>
          <p:spPr>
            <a:xfrm>
              <a:off x="5664203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378274" y="4281599"/>
              <a:ext cx="51496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we did several </a:t>
              </a:r>
              <a:r>
                <a:rPr lang="en-US" sz="2000" b="1" dirty="0"/>
                <a:t>independent</a:t>
              </a:r>
              <a:r>
                <a:rPr lang="en-US" sz="2000" dirty="0"/>
                <a:t> OR operations.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32668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Bit shifting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008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 shifting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533399"/>
          </a:xfrm>
        </p:spPr>
        <p:txBody>
          <a:bodyPr/>
          <a:lstStyle/>
          <a:p>
            <a:r>
              <a:rPr lang="en-US" dirty="0"/>
              <a:t>besides AND, OR, and NOT, we can </a:t>
            </a:r>
            <a:r>
              <a:rPr lang="en-US" b="1" dirty="0"/>
              <a:t>move bits around, </a:t>
            </a:r>
            <a:r>
              <a:rPr lang="en-US" dirty="0"/>
              <a:t>too.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1793" y="979486"/>
            <a:ext cx="3142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1 1 0 0 1 1 1 1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7454" y="1770262"/>
            <a:ext cx="3536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1 1 0 0 1 1 1 1 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3116" y="2562880"/>
            <a:ext cx="3930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1 1 0 0 1 1 1 1 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0 0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08777" y="3355498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1 1 0 0 1 1 1 1 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0 0 0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4437" y="4148116"/>
            <a:ext cx="4719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1 1 0 0 1 1 1 1 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0 0 0 0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3999" y="985304"/>
            <a:ext cx="22098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if we shift these bits </a:t>
            </a:r>
            <a:r>
              <a:rPr lang="en-US" sz="2200" b="1" dirty="0"/>
              <a:t>left by 1</a:t>
            </a:r>
            <a:r>
              <a:rPr lang="mr-IN" sz="2200" b="1" dirty="0"/>
              <a:t>…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3999" y="1770262"/>
            <a:ext cx="36576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we stick a </a:t>
            </a:r>
            <a:r>
              <a:rPr lang="en-US" sz="2200" b="1" dirty="0"/>
              <a:t>0</a:t>
            </a:r>
            <a:r>
              <a:rPr lang="en-US" sz="2200" dirty="0"/>
              <a:t> at the bottom.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039393" y="1438062"/>
            <a:ext cx="3065173" cy="364194"/>
            <a:chOff x="2039393" y="1438062"/>
            <a:chExt cx="3065173" cy="364194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2039393" y="1438062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>
              <a:off x="2433732" y="1438062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2828071" y="1438062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3222410" y="1438062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3616749" y="1438062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4011088" y="1438062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>
              <a:off x="4405427" y="1438062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>
              <a:off x="4799766" y="1438062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5333998" y="2606654"/>
            <a:ext cx="36576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again!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1638801" y="2242460"/>
            <a:ext cx="3453258" cy="364194"/>
            <a:chOff x="1638801" y="2242460"/>
            <a:chExt cx="3453258" cy="364194"/>
          </a:xfrm>
        </p:grpSpPr>
        <p:cxnSp>
          <p:nvCxnSpPr>
            <p:cNvPr id="26" name="Straight Arrow Connector 25"/>
            <p:cNvCxnSpPr/>
            <p:nvPr/>
          </p:nvCxnSpPr>
          <p:spPr>
            <a:xfrm flipH="1">
              <a:off x="1638801" y="2242460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>
              <a:off x="2033140" y="2242460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>
              <a:off x="2427479" y="2242460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>
              <a:off x="2821818" y="2242460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>
              <a:off x="3216157" y="2242460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>
              <a:off x="3610496" y="2242460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>
              <a:off x="4004835" y="2242460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H="1">
              <a:off x="4399174" y="2242460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H="1">
              <a:off x="4787259" y="2242460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1288398" y="3046858"/>
            <a:ext cx="3802827" cy="364194"/>
            <a:chOff x="1288398" y="3046858"/>
            <a:chExt cx="3802827" cy="364194"/>
          </a:xfrm>
        </p:grpSpPr>
        <p:cxnSp>
          <p:nvCxnSpPr>
            <p:cNvPr id="35" name="Straight Arrow Connector 34"/>
            <p:cNvCxnSpPr/>
            <p:nvPr/>
          </p:nvCxnSpPr>
          <p:spPr>
            <a:xfrm flipH="1">
              <a:off x="1637967" y="3046858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>
              <a:off x="2032306" y="3046858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>
              <a:off x="2426645" y="3046858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H="1">
              <a:off x="2820984" y="3046858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H="1">
              <a:off x="3215323" y="3046858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H="1">
              <a:off x="3609662" y="3046858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4004001" y="3046858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4398340" y="3046858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H="1">
              <a:off x="4786425" y="3046858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H="1">
              <a:off x="1288398" y="3046858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907400" y="3820414"/>
            <a:ext cx="4197166" cy="371116"/>
            <a:chOff x="907400" y="3820414"/>
            <a:chExt cx="4197166" cy="371116"/>
          </a:xfrm>
        </p:grpSpPr>
        <p:cxnSp>
          <p:nvCxnSpPr>
            <p:cNvPr id="45" name="Straight Arrow Connector 44"/>
            <p:cNvCxnSpPr/>
            <p:nvPr/>
          </p:nvCxnSpPr>
          <p:spPr>
            <a:xfrm flipH="1">
              <a:off x="1651308" y="3820414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>
              <a:off x="2045647" y="3820414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H="1">
              <a:off x="2439986" y="3820414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H="1">
              <a:off x="2834325" y="3820414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H="1">
              <a:off x="3228664" y="3820414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H="1">
              <a:off x="3623003" y="3820414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H="1">
              <a:off x="4017342" y="3820414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H="1">
              <a:off x="4411681" y="3820414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H="1">
              <a:off x="4799766" y="3820414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H="1">
              <a:off x="1250716" y="3827336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H="1">
              <a:off x="907400" y="3820414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5333998" y="3365243"/>
            <a:ext cx="36576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AGAIN!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333998" y="4157861"/>
            <a:ext cx="36576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AGAIN!!!!</a:t>
            </a:r>
          </a:p>
        </p:txBody>
      </p:sp>
    </p:spTree>
    <p:extLst>
      <p:ext uri="{BB962C8B-B14F-4D97-AF65-F5344CB8AC3E}">
        <p14:creationId xmlns:p14="http://schemas.microsoft.com/office/powerpoint/2010/main" val="6941439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24" grpId="0"/>
      <p:bldP spid="59" grpId="0"/>
      <p:bldP spid="6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rect Access Storage 10"/>
          <p:cNvSpPr/>
          <p:nvPr/>
        </p:nvSpPr>
        <p:spPr>
          <a:xfrm rot="16200000">
            <a:off x="15020" y="3625994"/>
            <a:ext cx="1341561" cy="1176172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Left-shifting in C/Java and MIPS </a:t>
            </a:r>
            <a:r>
              <a:rPr lang="en-US" sz="1600" dirty="0"/>
              <a:t>(animated)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2362199"/>
          </a:xfrm>
        </p:spPr>
        <p:txBody>
          <a:bodyPr/>
          <a:lstStyle/>
          <a:p>
            <a:r>
              <a:rPr lang="en-US" dirty="0"/>
              <a:t>C/Java/Python/etc. use the &lt;&lt; operator for left shift:</a:t>
            </a:r>
          </a:p>
          <a:p>
            <a:pPr marL="0" indent="0">
              <a:buNone/>
            </a:pP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 B = A &lt;&lt; 4; 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B = A shifted left 4 bits</a:t>
            </a:r>
          </a:p>
          <a:p>
            <a:r>
              <a:rPr lang="en-US" dirty="0"/>
              <a:t>MIPS has the </a:t>
            </a:r>
            <a:r>
              <a:rPr lang="en-US" b="1" dirty="0" err="1"/>
              <a:t>sll</a:t>
            </a:r>
            <a:r>
              <a:rPr lang="en-US" dirty="0"/>
              <a:t> (</a:t>
            </a:r>
            <a:r>
              <a:rPr lang="en-US" b="1" dirty="0"/>
              <a:t>S</a:t>
            </a:r>
            <a:r>
              <a:rPr lang="en-US" dirty="0"/>
              <a:t>hift </a:t>
            </a:r>
            <a:r>
              <a:rPr lang="en-US" b="1" dirty="0"/>
              <a:t>L</a:t>
            </a:r>
            <a:r>
              <a:rPr lang="en-US" dirty="0"/>
              <a:t>eft </a:t>
            </a:r>
            <a:r>
              <a:rPr lang="en-US" b="1" dirty="0"/>
              <a:t>L</a:t>
            </a:r>
            <a:r>
              <a:rPr lang="en-US" dirty="0"/>
              <a:t>ogical) instruction:</a:t>
            </a:r>
          </a:p>
          <a:p>
            <a:pPr marL="0" indent="0">
              <a:buNone/>
            </a:pP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sll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t2, t0, 4 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# t2 = t0 &lt;&lt; 4</a:t>
            </a:r>
          </a:p>
          <a:p>
            <a:r>
              <a:rPr lang="en-US" dirty="0"/>
              <a:t>but wait. if the bottom 4 bits of the result are now 0s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mr-IN" dirty="0"/>
              <a:t>…</a:t>
            </a:r>
            <a:r>
              <a:rPr lang="en-US" dirty="0"/>
              <a:t>what happened to the </a:t>
            </a:r>
            <a:r>
              <a:rPr lang="en-US" i="1" dirty="0"/>
              <a:t>top</a:t>
            </a:r>
            <a:r>
              <a:rPr lang="en-US" dirty="0"/>
              <a:t> 4 bits?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19317" y="2828156"/>
            <a:ext cx="6883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0000 0000 1111 1100 1101 1100 1111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2828156"/>
            <a:ext cx="1003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0011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601200" y="2828156"/>
            <a:ext cx="1003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0000</a:t>
            </a:r>
          </a:p>
        </p:txBody>
      </p:sp>
      <p:sp>
        <p:nvSpPr>
          <p:cNvPr id="10" name="Direct Access Storage 9"/>
          <p:cNvSpPr/>
          <p:nvPr/>
        </p:nvSpPr>
        <p:spPr>
          <a:xfrm rot="16200000">
            <a:off x="126833" y="3737807"/>
            <a:ext cx="1117935" cy="1176172"/>
          </a:xfrm>
          <a:custGeom>
            <a:avLst/>
            <a:gdLst>
              <a:gd name="connsiteX0" fmla="*/ 1667 w 10000"/>
              <a:gd name="connsiteY0" fmla="*/ 0 h 10000"/>
              <a:gd name="connsiteX1" fmla="*/ 8333 w 10000"/>
              <a:gd name="connsiteY1" fmla="*/ 0 h 10000"/>
              <a:gd name="connsiteX2" fmla="*/ 10000 w 10000"/>
              <a:gd name="connsiteY2" fmla="*/ 5000 h 10000"/>
              <a:gd name="connsiteX3" fmla="*/ 8333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8333 w 10000"/>
              <a:gd name="connsiteY0" fmla="*/ 10000 h 10000"/>
              <a:gd name="connsiteX1" fmla="*/ 6666 w 10000"/>
              <a:gd name="connsiteY1" fmla="*/ 5000 h 10000"/>
              <a:gd name="connsiteX2" fmla="*/ 8333 w 10000"/>
              <a:gd name="connsiteY2" fmla="*/ 0 h 10000"/>
              <a:gd name="connsiteX0" fmla="*/ 1667 w 10000"/>
              <a:gd name="connsiteY0" fmla="*/ 0 h 10000"/>
              <a:gd name="connsiteX1" fmla="*/ 8333 w 10000"/>
              <a:gd name="connsiteY1" fmla="*/ 0 h 10000"/>
              <a:gd name="connsiteX2" fmla="*/ 10000 w 10000"/>
              <a:gd name="connsiteY2" fmla="*/ 5000 h 10000"/>
              <a:gd name="connsiteX3" fmla="*/ 8333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1667 w 10682"/>
              <a:gd name="connsiteY0" fmla="*/ 0 h 10000"/>
              <a:gd name="connsiteX1" fmla="*/ 8333 w 10682"/>
              <a:gd name="connsiteY1" fmla="*/ 0 h 10000"/>
              <a:gd name="connsiteX2" fmla="*/ 10000 w 10682"/>
              <a:gd name="connsiteY2" fmla="*/ 5000 h 10000"/>
              <a:gd name="connsiteX3" fmla="*/ 8333 w 10682"/>
              <a:gd name="connsiteY3" fmla="*/ 10000 h 10000"/>
              <a:gd name="connsiteX4" fmla="*/ 1667 w 10682"/>
              <a:gd name="connsiteY4" fmla="*/ 10000 h 10000"/>
              <a:gd name="connsiteX5" fmla="*/ 0 w 10682"/>
              <a:gd name="connsiteY5" fmla="*/ 5000 h 10000"/>
              <a:gd name="connsiteX6" fmla="*/ 1667 w 10682"/>
              <a:gd name="connsiteY6" fmla="*/ 0 h 10000"/>
              <a:gd name="connsiteX0" fmla="*/ 8333 w 10682"/>
              <a:gd name="connsiteY0" fmla="*/ 10000 h 10000"/>
              <a:gd name="connsiteX1" fmla="*/ 6666 w 10682"/>
              <a:gd name="connsiteY1" fmla="*/ 5000 h 10000"/>
              <a:gd name="connsiteX2" fmla="*/ 8333 w 10682"/>
              <a:gd name="connsiteY2" fmla="*/ 0 h 10000"/>
              <a:gd name="connsiteX0" fmla="*/ 8333 w 10682"/>
              <a:gd name="connsiteY0" fmla="*/ 10000 h 10000"/>
              <a:gd name="connsiteX1" fmla="*/ 1667 w 10682"/>
              <a:gd name="connsiteY1" fmla="*/ 10000 h 10000"/>
              <a:gd name="connsiteX2" fmla="*/ 0 w 10682"/>
              <a:gd name="connsiteY2" fmla="*/ 5000 h 10000"/>
              <a:gd name="connsiteX3" fmla="*/ 1667 w 10682"/>
              <a:gd name="connsiteY3" fmla="*/ 0 h 10000"/>
              <a:gd name="connsiteX4" fmla="*/ 8333 w 10682"/>
              <a:gd name="connsiteY4" fmla="*/ 0 h 10000"/>
              <a:gd name="connsiteX5" fmla="*/ 10682 w 10682"/>
              <a:gd name="connsiteY5" fmla="*/ 5777 h 10000"/>
              <a:gd name="connsiteX0" fmla="*/ 1667 w 10000"/>
              <a:gd name="connsiteY0" fmla="*/ 0 h 10000"/>
              <a:gd name="connsiteX1" fmla="*/ 8333 w 10000"/>
              <a:gd name="connsiteY1" fmla="*/ 0 h 10000"/>
              <a:gd name="connsiteX2" fmla="*/ 10000 w 10000"/>
              <a:gd name="connsiteY2" fmla="*/ 5000 h 10000"/>
              <a:gd name="connsiteX3" fmla="*/ 8333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8333 w 10000"/>
              <a:gd name="connsiteY0" fmla="*/ 10000 h 10000"/>
              <a:gd name="connsiteX1" fmla="*/ 6666 w 10000"/>
              <a:gd name="connsiteY1" fmla="*/ 5000 h 10000"/>
              <a:gd name="connsiteX2" fmla="*/ 8333 w 10000"/>
              <a:gd name="connsiteY2" fmla="*/ 0 h 10000"/>
              <a:gd name="connsiteX0" fmla="*/ 8333 w 10000"/>
              <a:gd name="connsiteY0" fmla="*/ 10000 h 10000"/>
              <a:gd name="connsiteX1" fmla="*/ 1667 w 10000"/>
              <a:gd name="connsiteY1" fmla="*/ 10000 h 10000"/>
              <a:gd name="connsiteX2" fmla="*/ 0 w 10000"/>
              <a:gd name="connsiteY2" fmla="*/ 5000 h 10000"/>
              <a:gd name="connsiteX3" fmla="*/ 1667 w 10000"/>
              <a:gd name="connsiteY3" fmla="*/ 0 h 10000"/>
              <a:gd name="connsiteX4" fmla="*/ 8333 w 10000"/>
              <a:gd name="connsiteY4" fmla="*/ 0 h 10000"/>
              <a:gd name="connsiteX0" fmla="*/ 1667 w 8538"/>
              <a:gd name="connsiteY0" fmla="*/ 0 h 10000"/>
              <a:gd name="connsiteX1" fmla="*/ 8333 w 8538"/>
              <a:gd name="connsiteY1" fmla="*/ 0 h 10000"/>
              <a:gd name="connsiteX2" fmla="*/ 6781 w 8538"/>
              <a:gd name="connsiteY2" fmla="*/ 5000 h 10000"/>
              <a:gd name="connsiteX3" fmla="*/ 8333 w 8538"/>
              <a:gd name="connsiteY3" fmla="*/ 10000 h 10000"/>
              <a:gd name="connsiteX4" fmla="*/ 1667 w 8538"/>
              <a:gd name="connsiteY4" fmla="*/ 10000 h 10000"/>
              <a:gd name="connsiteX5" fmla="*/ 0 w 8538"/>
              <a:gd name="connsiteY5" fmla="*/ 5000 h 10000"/>
              <a:gd name="connsiteX6" fmla="*/ 1667 w 8538"/>
              <a:gd name="connsiteY6" fmla="*/ 0 h 10000"/>
              <a:gd name="connsiteX0" fmla="*/ 8333 w 8538"/>
              <a:gd name="connsiteY0" fmla="*/ 10000 h 10000"/>
              <a:gd name="connsiteX1" fmla="*/ 6666 w 8538"/>
              <a:gd name="connsiteY1" fmla="*/ 5000 h 10000"/>
              <a:gd name="connsiteX2" fmla="*/ 8333 w 8538"/>
              <a:gd name="connsiteY2" fmla="*/ 0 h 10000"/>
              <a:gd name="connsiteX0" fmla="*/ 8333 w 8538"/>
              <a:gd name="connsiteY0" fmla="*/ 10000 h 10000"/>
              <a:gd name="connsiteX1" fmla="*/ 1667 w 8538"/>
              <a:gd name="connsiteY1" fmla="*/ 10000 h 10000"/>
              <a:gd name="connsiteX2" fmla="*/ 0 w 8538"/>
              <a:gd name="connsiteY2" fmla="*/ 5000 h 10000"/>
              <a:gd name="connsiteX3" fmla="*/ 1667 w 8538"/>
              <a:gd name="connsiteY3" fmla="*/ 0 h 10000"/>
              <a:gd name="connsiteX4" fmla="*/ 8333 w 8538"/>
              <a:gd name="connsiteY4" fmla="*/ 0 h 10000"/>
              <a:gd name="connsiteX0" fmla="*/ 1952 w 10000"/>
              <a:gd name="connsiteY0" fmla="*/ 0 h 10000"/>
              <a:gd name="connsiteX1" fmla="*/ 9760 w 10000"/>
              <a:gd name="connsiteY1" fmla="*/ 0 h 10000"/>
              <a:gd name="connsiteX2" fmla="*/ 7942 w 10000"/>
              <a:gd name="connsiteY2" fmla="*/ 5000 h 10000"/>
              <a:gd name="connsiteX3" fmla="*/ 9760 w 10000"/>
              <a:gd name="connsiteY3" fmla="*/ 10000 h 10000"/>
              <a:gd name="connsiteX4" fmla="*/ 1952 w 10000"/>
              <a:gd name="connsiteY4" fmla="*/ 10000 h 10000"/>
              <a:gd name="connsiteX5" fmla="*/ 0 w 10000"/>
              <a:gd name="connsiteY5" fmla="*/ 5000 h 10000"/>
              <a:gd name="connsiteX6" fmla="*/ 1952 w 10000"/>
              <a:gd name="connsiteY6" fmla="*/ 0 h 10000"/>
              <a:gd name="connsiteX0" fmla="*/ 9760 w 10000"/>
              <a:gd name="connsiteY0" fmla="*/ 10000 h 10000"/>
              <a:gd name="connsiteX1" fmla="*/ 7807 w 10000"/>
              <a:gd name="connsiteY1" fmla="*/ 5000 h 10000"/>
              <a:gd name="connsiteX2" fmla="*/ 9760 w 10000"/>
              <a:gd name="connsiteY2" fmla="*/ 0 h 10000"/>
              <a:gd name="connsiteX0" fmla="*/ 9760 w 10000"/>
              <a:gd name="connsiteY0" fmla="*/ 10000 h 10000"/>
              <a:gd name="connsiteX1" fmla="*/ 1952 w 10000"/>
              <a:gd name="connsiteY1" fmla="*/ 10000 h 10000"/>
              <a:gd name="connsiteX2" fmla="*/ 0 w 10000"/>
              <a:gd name="connsiteY2" fmla="*/ 5000 h 10000"/>
              <a:gd name="connsiteX3" fmla="*/ 1952 w 10000"/>
              <a:gd name="connsiteY3" fmla="*/ 0 h 10000"/>
              <a:gd name="connsiteX4" fmla="*/ 9760 w 10000"/>
              <a:gd name="connsiteY4" fmla="*/ 0 h 10000"/>
              <a:gd name="connsiteX0" fmla="*/ 1952 w 9760"/>
              <a:gd name="connsiteY0" fmla="*/ 0 h 10000"/>
              <a:gd name="connsiteX1" fmla="*/ 9760 w 9760"/>
              <a:gd name="connsiteY1" fmla="*/ 0 h 10000"/>
              <a:gd name="connsiteX2" fmla="*/ 7942 w 9760"/>
              <a:gd name="connsiteY2" fmla="*/ 5000 h 10000"/>
              <a:gd name="connsiteX3" fmla="*/ 9760 w 9760"/>
              <a:gd name="connsiteY3" fmla="*/ 10000 h 10000"/>
              <a:gd name="connsiteX4" fmla="*/ 1952 w 9760"/>
              <a:gd name="connsiteY4" fmla="*/ 10000 h 10000"/>
              <a:gd name="connsiteX5" fmla="*/ 0 w 9760"/>
              <a:gd name="connsiteY5" fmla="*/ 5000 h 10000"/>
              <a:gd name="connsiteX6" fmla="*/ 1952 w 9760"/>
              <a:gd name="connsiteY6" fmla="*/ 0 h 10000"/>
              <a:gd name="connsiteX0" fmla="*/ 9760 w 9760"/>
              <a:gd name="connsiteY0" fmla="*/ 10000 h 10000"/>
              <a:gd name="connsiteX1" fmla="*/ 7807 w 9760"/>
              <a:gd name="connsiteY1" fmla="*/ 5000 h 10000"/>
              <a:gd name="connsiteX2" fmla="*/ 9760 w 9760"/>
              <a:gd name="connsiteY2" fmla="*/ 0 h 10000"/>
              <a:gd name="connsiteX0" fmla="*/ 9760 w 9760"/>
              <a:gd name="connsiteY0" fmla="*/ 10000 h 10000"/>
              <a:gd name="connsiteX1" fmla="*/ 1952 w 9760"/>
              <a:gd name="connsiteY1" fmla="*/ 10000 h 10000"/>
              <a:gd name="connsiteX2" fmla="*/ 0 w 9760"/>
              <a:gd name="connsiteY2" fmla="*/ 5000 h 10000"/>
              <a:gd name="connsiteX3" fmla="*/ 1952 w 9760"/>
              <a:gd name="connsiteY3" fmla="*/ 0 h 10000"/>
              <a:gd name="connsiteX4" fmla="*/ 9760 w 9760"/>
              <a:gd name="connsiteY4" fmla="*/ 0 h 10000"/>
              <a:gd name="connsiteX0" fmla="*/ 2000 w 10000"/>
              <a:gd name="connsiteY0" fmla="*/ 0 h 10000"/>
              <a:gd name="connsiteX1" fmla="*/ 10000 w 10000"/>
              <a:gd name="connsiteY1" fmla="*/ 0 h 10000"/>
              <a:gd name="connsiteX2" fmla="*/ 8137 w 10000"/>
              <a:gd name="connsiteY2" fmla="*/ 5000 h 10000"/>
              <a:gd name="connsiteX3" fmla="*/ 10000 w 10000"/>
              <a:gd name="connsiteY3" fmla="*/ 10000 h 10000"/>
              <a:gd name="connsiteX4" fmla="*/ 2000 w 10000"/>
              <a:gd name="connsiteY4" fmla="*/ 10000 h 10000"/>
              <a:gd name="connsiteX5" fmla="*/ 0 w 10000"/>
              <a:gd name="connsiteY5" fmla="*/ 5000 h 10000"/>
              <a:gd name="connsiteX6" fmla="*/ 2000 w 10000"/>
              <a:gd name="connsiteY6" fmla="*/ 0 h 10000"/>
              <a:gd name="connsiteX0" fmla="*/ 10000 w 10000"/>
              <a:gd name="connsiteY0" fmla="*/ 10000 h 10000"/>
              <a:gd name="connsiteX1" fmla="*/ 7999 w 10000"/>
              <a:gd name="connsiteY1" fmla="*/ 5000 h 10000"/>
              <a:gd name="connsiteX2" fmla="*/ 10000 w 10000"/>
              <a:gd name="connsiteY2" fmla="*/ 0 h 10000"/>
              <a:gd name="connsiteX0" fmla="*/ 10000 w 10000"/>
              <a:gd name="connsiteY0" fmla="*/ 10000 h 10000"/>
              <a:gd name="connsiteX1" fmla="*/ 2000 w 10000"/>
              <a:gd name="connsiteY1" fmla="*/ 10000 h 10000"/>
              <a:gd name="connsiteX2" fmla="*/ 0 w 10000"/>
              <a:gd name="connsiteY2" fmla="*/ 5000 h 10000"/>
              <a:gd name="connsiteX3" fmla="*/ 2000 w 10000"/>
              <a:gd name="connsiteY3" fmla="*/ 0 h 10000"/>
              <a:gd name="connsiteX4" fmla="*/ 10000 w 10000"/>
              <a:gd name="connsiteY4" fmla="*/ 0 h 10000"/>
              <a:gd name="connsiteX0" fmla="*/ 2000 w 10000"/>
              <a:gd name="connsiteY0" fmla="*/ 0 h 10000"/>
              <a:gd name="connsiteX1" fmla="*/ 10000 w 10000"/>
              <a:gd name="connsiteY1" fmla="*/ 0 h 10000"/>
              <a:gd name="connsiteX2" fmla="*/ 8137 w 10000"/>
              <a:gd name="connsiteY2" fmla="*/ 5000 h 10000"/>
              <a:gd name="connsiteX3" fmla="*/ 10000 w 10000"/>
              <a:gd name="connsiteY3" fmla="*/ 10000 h 10000"/>
              <a:gd name="connsiteX4" fmla="*/ 2000 w 10000"/>
              <a:gd name="connsiteY4" fmla="*/ 10000 h 10000"/>
              <a:gd name="connsiteX5" fmla="*/ 0 w 10000"/>
              <a:gd name="connsiteY5" fmla="*/ 5000 h 10000"/>
              <a:gd name="connsiteX6" fmla="*/ 2000 w 10000"/>
              <a:gd name="connsiteY6" fmla="*/ 0 h 10000"/>
              <a:gd name="connsiteX0" fmla="*/ 10000 w 10000"/>
              <a:gd name="connsiteY0" fmla="*/ 10000 h 10000"/>
              <a:gd name="connsiteX1" fmla="*/ 7772 w 10000"/>
              <a:gd name="connsiteY1" fmla="*/ 5000 h 10000"/>
              <a:gd name="connsiteX2" fmla="*/ 10000 w 10000"/>
              <a:gd name="connsiteY2" fmla="*/ 0 h 10000"/>
              <a:gd name="connsiteX0" fmla="*/ 10000 w 10000"/>
              <a:gd name="connsiteY0" fmla="*/ 10000 h 10000"/>
              <a:gd name="connsiteX1" fmla="*/ 2000 w 10000"/>
              <a:gd name="connsiteY1" fmla="*/ 10000 h 10000"/>
              <a:gd name="connsiteX2" fmla="*/ 0 w 10000"/>
              <a:gd name="connsiteY2" fmla="*/ 5000 h 10000"/>
              <a:gd name="connsiteX3" fmla="*/ 2000 w 10000"/>
              <a:gd name="connsiteY3" fmla="*/ 0 h 10000"/>
              <a:gd name="connsiteX4" fmla="*/ 10000 w 10000"/>
              <a:gd name="connsiteY4" fmla="*/ 0 h 10000"/>
              <a:gd name="connsiteX0" fmla="*/ 2000 w 10000"/>
              <a:gd name="connsiteY0" fmla="*/ 0 h 10000"/>
              <a:gd name="connsiteX1" fmla="*/ 10000 w 10000"/>
              <a:gd name="connsiteY1" fmla="*/ 0 h 10000"/>
              <a:gd name="connsiteX2" fmla="*/ 8137 w 10000"/>
              <a:gd name="connsiteY2" fmla="*/ 5000 h 10000"/>
              <a:gd name="connsiteX3" fmla="*/ 10000 w 10000"/>
              <a:gd name="connsiteY3" fmla="*/ 10000 h 10000"/>
              <a:gd name="connsiteX4" fmla="*/ 2000 w 10000"/>
              <a:gd name="connsiteY4" fmla="*/ 10000 h 10000"/>
              <a:gd name="connsiteX5" fmla="*/ 0 w 10000"/>
              <a:gd name="connsiteY5" fmla="*/ 5000 h 10000"/>
              <a:gd name="connsiteX6" fmla="*/ 2000 w 10000"/>
              <a:gd name="connsiteY6" fmla="*/ 0 h 10000"/>
              <a:gd name="connsiteX0" fmla="*/ 10000 w 10000"/>
              <a:gd name="connsiteY0" fmla="*/ 10000 h 10000"/>
              <a:gd name="connsiteX1" fmla="*/ 8075 w 10000"/>
              <a:gd name="connsiteY1" fmla="*/ 5000 h 10000"/>
              <a:gd name="connsiteX2" fmla="*/ 10000 w 10000"/>
              <a:gd name="connsiteY2" fmla="*/ 0 h 10000"/>
              <a:gd name="connsiteX0" fmla="*/ 10000 w 10000"/>
              <a:gd name="connsiteY0" fmla="*/ 10000 h 10000"/>
              <a:gd name="connsiteX1" fmla="*/ 2000 w 10000"/>
              <a:gd name="connsiteY1" fmla="*/ 10000 h 10000"/>
              <a:gd name="connsiteX2" fmla="*/ 0 w 10000"/>
              <a:gd name="connsiteY2" fmla="*/ 5000 h 10000"/>
              <a:gd name="connsiteX3" fmla="*/ 2000 w 10000"/>
              <a:gd name="connsiteY3" fmla="*/ 0 h 10000"/>
              <a:gd name="connsiteX4" fmla="*/ 1000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 stroke="0" extrusionOk="0">
                <a:moveTo>
                  <a:pt x="2000" y="0"/>
                </a:moveTo>
                <a:lnTo>
                  <a:pt x="10000" y="0"/>
                </a:lnTo>
                <a:cubicBezTo>
                  <a:pt x="8152" y="1152"/>
                  <a:pt x="8137" y="2239"/>
                  <a:pt x="8137" y="5000"/>
                </a:cubicBezTo>
                <a:cubicBezTo>
                  <a:pt x="8137" y="7761"/>
                  <a:pt x="8757" y="9352"/>
                  <a:pt x="10000" y="10000"/>
                </a:cubicBezTo>
                <a:lnTo>
                  <a:pt x="2000" y="10000"/>
                </a:lnTo>
                <a:cubicBezTo>
                  <a:pt x="895" y="10000"/>
                  <a:pt x="0" y="7761"/>
                  <a:pt x="0" y="5000"/>
                </a:cubicBezTo>
                <a:cubicBezTo>
                  <a:pt x="0" y="2239"/>
                  <a:pt x="895" y="0"/>
                  <a:pt x="2000" y="0"/>
                </a:cubicBezTo>
                <a:close/>
              </a:path>
              <a:path w="10000" h="10000" fill="none" extrusionOk="0">
                <a:moveTo>
                  <a:pt x="10000" y="10000"/>
                </a:moveTo>
                <a:cubicBezTo>
                  <a:pt x="8894" y="10000"/>
                  <a:pt x="8075" y="7761"/>
                  <a:pt x="8075" y="5000"/>
                </a:cubicBezTo>
                <a:cubicBezTo>
                  <a:pt x="8075" y="2239"/>
                  <a:pt x="8894" y="0"/>
                  <a:pt x="10000" y="0"/>
                </a:cubicBezTo>
              </a:path>
              <a:path w="10000" h="10000" fill="none">
                <a:moveTo>
                  <a:pt x="10000" y="10000"/>
                </a:moveTo>
                <a:lnTo>
                  <a:pt x="2000" y="10000"/>
                </a:lnTo>
                <a:cubicBezTo>
                  <a:pt x="895" y="10000"/>
                  <a:pt x="0" y="7761"/>
                  <a:pt x="0" y="5000"/>
                </a:cubicBezTo>
                <a:cubicBezTo>
                  <a:pt x="0" y="2239"/>
                  <a:pt x="895" y="0"/>
                  <a:pt x="2000" y="0"/>
                </a:cubicBezTo>
                <a:lnTo>
                  <a:pt x="10000" y="0"/>
                </a:lnTo>
              </a:path>
            </a:pathLst>
          </a:cu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000" b="1" dirty="0"/>
              <a:t>Bit Bucket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0" y="3523948"/>
            <a:ext cx="3798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bit bucket is not a real place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24200" y="3954835"/>
            <a:ext cx="2780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it's a programmer joke ok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5968A2-3F05-114E-BAAD-DE723F789147}"/>
              </a:ext>
            </a:extLst>
          </p:cNvPr>
          <p:cNvSpPr txBox="1"/>
          <p:nvPr/>
        </p:nvSpPr>
        <p:spPr>
          <a:xfrm>
            <a:off x="2383872" y="4375965"/>
            <a:ext cx="62267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bits that get "shifted off" the top are </a:t>
            </a:r>
            <a:r>
              <a:rPr lang="en-US" sz="2200" b="1" dirty="0">
                <a:solidFill>
                  <a:srgbClr val="FF0000"/>
                </a:solidFill>
              </a:rPr>
              <a:t>discarded.</a:t>
            </a:r>
            <a:r>
              <a:rPr lang="en-US" sz="2200" dirty="0"/>
              <a:t> this is really a kind of </a:t>
            </a:r>
            <a:r>
              <a:rPr lang="en-US" sz="2200" b="1" dirty="0"/>
              <a:t>truncation, </a:t>
            </a:r>
            <a:r>
              <a:rPr lang="en-US" sz="2200" dirty="0"/>
              <a:t>and </a:t>
            </a:r>
            <a:r>
              <a:rPr lang="en-US" sz="2200" i="1" dirty="0"/>
              <a:t>may or may not</a:t>
            </a:r>
            <a:r>
              <a:rPr lang="en-US" sz="2200" dirty="0"/>
              <a:t> lead to strange results!</a:t>
            </a:r>
          </a:p>
        </p:txBody>
      </p:sp>
    </p:spTree>
    <p:extLst>
      <p:ext uri="{BB962C8B-B14F-4D97-AF65-F5344CB8AC3E}">
        <p14:creationId xmlns:p14="http://schemas.microsoft.com/office/powerpoint/2010/main" val="1314946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L -0.175 -0.00056 " pathEditMode="relative" rAng="0" ptsTypes="AA">
                                      <p:cBhvr>
                                        <p:cTn id="18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42" presetClass="path" presetSubtype="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4444E-6 L -0.05347 0.00027 " pathEditMode="relative" rAng="0" ptsTypes="AA">
                                      <p:cBhvr>
                                        <p:cTn id="21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4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L -0.05295 0.00027 " pathEditMode="relative" rAng="0" ptsTypes="AA">
                                      <p:cBhvr>
                                        <p:cTn id="23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path" presetSubtype="0" ac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295 0.00027 L -0.05486 0.22611 " pathEditMode="relative" rAng="0" ptsTypes="AA">
                                      <p:cBhvr>
                                        <p:cTn id="26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1127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8" presetClass="emph" presetSubtype="0" ac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28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/>
      <p:bldP spid="7" grpId="1"/>
      <p:bldP spid="8" grpId="0"/>
      <p:bldP spid="8" grpId="1"/>
      <p:bldP spid="8" grpId="2"/>
      <p:bldP spid="8" grpId="3"/>
      <p:bldP spid="9" grpId="0"/>
      <p:bldP spid="10" grpId="0" animBg="1"/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So… what does it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33399"/>
          </a:xfrm>
        </p:spPr>
        <p:txBody>
          <a:bodyPr/>
          <a:lstStyle/>
          <a:p>
            <a:r>
              <a:rPr lang="en-US" dirty="0"/>
              <a:t>let's start with a value like 5 and shift left and see what happens.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57200" y="1028700"/>
          <a:ext cx="4023360" cy="1036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Binary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Decimal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00000101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57200" y="2065020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00001010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2468880" y="2065020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457200" y="2583180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00010100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2468880" y="2583180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457200" y="3101340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00101000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2468880" y="3101340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457200" y="3620560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01010000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2468880" y="3620560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776893" y="1159609"/>
            <a:ext cx="30716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why is this happening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76442" y="1634132"/>
            <a:ext cx="352641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well uh... what if I gave you</a:t>
            </a:r>
            <a:br>
              <a:rPr lang="en-US" sz="2200" dirty="0"/>
            </a:br>
            <a:r>
              <a:rPr lang="en-US" sz="3600" b="1" dirty="0"/>
              <a:t>49018853</a:t>
            </a:r>
            <a:endParaRPr lang="en-US" sz="2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648200" y="2626816"/>
            <a:ext cx="42054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how do you multiply that by 10?</a:t>
            </a:r>
            <a:endParaRPr lang="en-US" sz="2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105400" y="3051776"/>
            <a:ext cx="1146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/>
              <a:t>by 100?</a:t>
            </a:r>
            <a:endParaRPr lang="en-US" sz="2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511068" y="3439893"/>
            <a:ext cx="16033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by 100000?</a:t>
            </a:r>
            <a:endParaRPr lang="en-US" sz="2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245797" y="3948476"/>
            <a:ext cx="35877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something </a:t>
            </a:r>
            <a:r>
              <a:rPr lang="en-US" sz="2200" b="1" dirty="0"/>
              <a:t>very similar</a:t>
            </a:r>
            <a:r>
              <a:rPr lang="en-US" sz="2200" dirty="0"/>
              <a:t> is happening here!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9852580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 &lt;&lt; n</a:t>
            </a:r>
            <a:r>
              <a:rPr lang="en-US" dirty="0"/>
              <a:t> == a × 2</a:t>
            </a:r>
            <a:r>
              <a:rPr lang="en-US" baseline="30000" dirty="0"/>
              <a:t>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shifting left by </a:t>
            </a:r>
            <a:r>
              <a:rPr lang="en-US" b="1" i="1" dirty="0">
                <a:solidFill>
                  <a:srgbClr val="FF0000"/>
                </a:solidFill>
              </a:rPr>
              <a:t>n</a:t>
            </a:r>
            <a:r>
              <a:rPr lang="en-US" b="1" dirty="0">
                <a:solidFill>
                  <a:srgbClr val="FF0000"/>
                </a:solidFill>
              </a:rPr>
              <a:t> is the same as multiplying by 2</a:t>
            </a:r>
            <a:r>
              <a:rPr lang="en-US" b="1" baseline="30000" dirty="0">
                <a:solidFill>
                  <a:srgbClr val="FF0000"/>
                </a:solidFill>
              </a:rPr>
              <a:t>n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US" dirty="0"/>
              <a:t>you probably learned this as "moving the decimal point…"</a:t>
            </a:r>
          </a:p>
          <a:p>
            <a:pPr lvl="1"/>
            <a:r>
              <a:rPr lang="en-US" dirty="0"/>
              <a:t>and moving the decimal point </a:t>
            </a:r>
            <a:r>
              <a:rPr lang="en-US" i="1" dirty="0"/>
              <a:t>right</a:t>
            </a:r>
            <a:r>
              <a:rPr lang="en-US" dirty="0"/>
              <a:t> is like shifting the digits </a:t>
            </a:r>
            <a:r>
              <a:rPr lang="en-US" i="1" dirty="0"/>
              <a:t>left.</a:t>
            </a:r>
          </a:p>
          <a:p>
            <a:r>
              <a:rPr lang="en-US" dirty="0"/>
              <a:t>to quickly calculate powers of 2, shift 1 left by the desired exponent.</a:t>
            </a:r>
          </a:p>
          <a:p>
            <a:pPr lvl="1"/>
            <a:r>
              <a:rPr lang="en-US" dirty="0"/>
              <a:t>e.g.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(1 &lt;&lt; 5) == 1 × 2</a:t>
            </a:r>
            <a:r>
              <a:rPr lang="en-US" b="1" baseline="30000" dirty="0">
                <a:latin typeface="Consolas" panose="020B0609020204030204" pitchFamily="49" charset="0"/>
                <a:cs typeface="Consolas" panose="020B0609020204030204" pitchFamily="49" charset="0"/>
              </a:rPr>
              <a:t>5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==</a:t>
            </a:r>
            <a:r>
              <a:rPr lang="en-US" b="1" baseline="30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b="1" baseline="30000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/>
              <a:t>with bit shifting, we're moving the </a:t>
            </a:r>
            <a:r>
              <a:rPr lang="en-US" b="1" dirty="0"/>
              <a:t>binary point </a:t>
            </a:r>
            <a:r>
              <a:rPr lang="en-US" sz="1100" dirty="0"/>
              <a:t>(yes, really)</a:t>
            </a:r>
            <a:endParaRPr lang="en-US" dirty="0"/>
          </a:p>
          <a:p>
            <a:r>
              <a:rPr lang="en-US" b="1" dirty="0"/>
              <a:t>shifting is </a:t>
            </a:r>
            <a:r>
              <a:rPr lang="en-US" b="1" i="1" dirty="0"/>
              <a:t>very</a:t>
            </a:r>
            <a:r>
              <a:rPr lang="en-US" b="1" dirty="0"/>
              <a:t> fast on most CPUs!</a:t>
            </a:r>
          </a:p>
          <a:p>
            <a:pPr lvl="1"/>
            <a:r>
              <a:rPr lang="en-US" dirty="0"/>
              <a:t>way faster than multiplication in any case</a:t>
            </a:r>
          </a:p>
          <a:p>
            <a:pPr lvl="1"/>
            <a:r>
              <a:rPr lang="en-US" dirty="0"/>
              <a:t>HLL compilers will try </a:t>
            </a:r>
            <a:r>
              <a:rPr lang="en-US" i="1" dirty="0"/>
              <a:t>really</a:t>
            </a:r>
            <a:r>
              <a:rPr lang="en-US" dirty="0"/>
              <a:t> hard to replace "multiplication by a constant" with shifts and adds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7822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&lt;_&lt;   &gt;_&gt;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457199"/>
          </a:xfrm>
        </p:spPr>
        <p:txBody>
          <a:bodyPr/>
          <a:lstStyle/>
          <a:p>
            <a:r>
              <a:rPr lang="en-US" dirty="0"/>
              <a:t>we can </a:t>
            </a:r>
            <a:r>
              <a:rPr lang="en-US" b="1" dirty="0"/>
              <a:t>shift right, too.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980907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0 0 1 1 0 0 0 0 0 0 0 0 1 1 1 1 1 1 0 0 1 1 0 1 1 1 0 0 1 1 1 1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132584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 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0 0 1 1 0 0 0 0 0 0 0 0 1 1 1 1 1 1 0 0 1 1 0 1 1 1 0 0 1 1 1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1666569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0 0 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0 0 1 1 0 0 0 0 0 0 0 0 1 1 1 1 1 1 0 0 1 1 0 1 1 1 0 0 1 1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200729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0 0 0 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0 0 1 1 0 0 0 0 0 0 0 0 1 1 1 1 1 1 0 0 1 1 0 1 1 1 0 0 1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234801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0 0 0 0 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0 0 1 1 0 0 0 0 0 0 0 0 1 1 1 1 1 1 0 0 1 1 0 1 1 1 0 0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52400" y="2748125"/>
            <a:ext cx="8763000" cy="566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822960" rtl="0" eaLnBrk="1" latinLnBrk="0" hangingPunct="1">
              <a:spcBef>
                <a:spcPts val="0"/>
              </a:spcBef>
              <a:buSzPct val="100000"/>
              <a:buFont typeface="Trebuchet MS" pitchFamily="34" charset="0"/>
              <a:buChar char="●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5780" indent="-257175" algn="l" defTabSz="822960" rtl="0" eaLnBrk="1" latinLnBrk="0" hangingPunct="1">
              <a:spcBef>
                <a:spcPts val="0"/>
              </a:spcBef>
              <a:buFont typeface="Courier New" pitchFamily="49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2955" indent="-250032" algn="l" defTabSz="822960" rtl="0" eaLnBrk="1" latinLnBrk="0" hangingPunct="1">
              <a:spcBef>
                <a:spcPts val="0"/>
              </a:spcBef>
              <a:buFont typeface="Wingdings" pitchFamily="2" charset="2"/>
              <a:buChar char="§"/>
              <a:tabLst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558" indent="-257175" algn="l" defTabSz="822960" rtl="0" eaLnBrk="1" latinLnBrk="0" hangingPunct="1">
              <a:spcBef>
                <a:spcPts val="0"/>
              </a:spcBef>
              <a:buFont typeface="Arial" pitchFamily="34" charset="0"/>
              <a:buChar char="–"/>
              <a:tabLst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5875" indent="-254318" algn="l" defTabSz="822960" rtl="0" eaLnBrk="1" latinLnBrk="0" hangingPunct="1">
              <a:spcBef>
                <a:spcPts val="0"/>
              </a:spcBef>
              <a:buFont typeface="Arial" pitchFamily="34" charset="0"/>
              <a:buChar char="»"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 uses &gt;&gt;, Java uses &gt;&gt;&gt;, MIPS uses </a:t>
            </a:r>
            <a:r>
              <a:rPr lang="en-US" b="1" dirty="0" err="1"/>
              <a:t>srl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b="1" dirty="0"/>
              <a:t>S</a:t>
            </a:r>
            <a:r>
              <a:rPr lang="en-US" dirty="0"/>
              <a:t>hift </a:t>
            </a:r>
            <a:r>
              <a:rPr lang="en-US" b="1" dirty="0"/>
              <a:t>R</a:t>
            </a:r>
            <a:r>
              <a:rPr lang="en-US" dirty="0"/>
              <a:t>ight </a:t>
            </a:r>
            <a:r>
              <a:rPr lang="en-US" b="1" dirty="0"/>
              <a:t>L</a:t>
            </a:r>
            <a:r>
              <a:rPr lang="en-US" dirty="0"/>
              <a:t>ogical).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000" y="3468544"/>
            <a:ext cx="3259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32 bits on a slide is a bit much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15E96A-A98E-6A4D-85E3-7DD1451B182A}"/>
              </a:ext>
            </a:extLst>
          </p:cNvPr>
          <p:cNvSpPr txBox="1"/>
          <p:nvPr/>
        </p:nvSpPr>
        <p:spPr>
          <a:xfrm>
            <a:off x="2286859" y="4303206"/>
            <a:ext cx="56796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well if shifting left is like multiplying, then…?</a:t>
            </a:r>
          </a:p>
        </p:txBody>
      </p:sp>
    </p:spTree>
    <p:extLst>
      <p:ext uri="{BB962C8B-B14F-4D97-AF65-F5344CB8AC3E}">
        <p14:creationId xmlns:p14="http://schemas.microsoft.com/office/powerpoint/2010/main" val="36434159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 &gt;&gt;&gt; n</a:t>
            </a:r>
            <a:r>
              <a:rPr lang="en-US" dirty="0"/>
              <a:t> == a ÷ 2</a:t>
            </a:r>
            <a:r>
              <a:rPr lang="en-US" baseline="30000" dirty="0"/>
              <a:t>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33399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shifting right by </a:t>
            </a:r>
            <a:r>
              <a:rPr lang="en-US" b="1" i="1" dirty="0">
                <a:solidFill>
                  <a:srgbClr val="FF0000"/>
                </a:solidFill>
              </a:rPr>
              <a:t>n</a:t>
            </a:r>
            <a:r>
              <a:rPr lang="en-US" b="1" dirty="0">
                <a:solidFill>
                  <a:srgbClr val="FF0000"/>
                </a:solidFill>
              </a:rPr>
              <a:t> is the same as dividing by 2</a:t>
            </a:r>
            <a:r>
              <a:rPr lang="en-US" b="1" baseline="30000" dirty="0">
                <a:solidFill>
                  <a:srgbClr val="FF0000"/>
                </a:solidFill>
              </a:rPr>
              <a:t>n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57200" y="1028700"/>
          <a:ext cx="4023360" cy="518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Binary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Decimal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57200" y="3098696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00001010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2468880" y="3098696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457200" y="2584369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00010100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2468880" y="2584369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457200" y="2063900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00101000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2468880" y="2063900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457200" y="1544216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01010000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2468880" y="1544216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57200" y="3613023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00000101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2468880" y="3609190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457200" y="4131922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00000010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2468880" y="4128089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075496" y="1251694"/>
            <a:ext cx="3611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that's what integer division gives us too, right?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524709" y="2300252"/>
            <a:ext cx="30059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latin typeface="Consolas" charset="0"/>
                <a:ea typeface="Consolas" charset="0"/>
                <a:cs typeface="Consolas" charset="0"/>
              </a:rPr>
              <a:t>5 / 2 == 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83C446-936A-5749-BADC-B707AB2D3B72}"/>
              </a:ext>
            </a:extLst>
          </p:cNvPr>
          <p:cNvSpPr txBox="1"/>
          <p:nvPr/>
        </p:nvSpPr>
        <p:spPr>
          <a:xfrm>
            <a:off x="4800339" y="3383107"/>
            <a:ext cx="42791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but soon we'll see that right-shifting and division can sometimes </a:t>
            </a:r>
            <a:r>
              <a:rPr lang="en-US" sz="2200" b="1" dirty="0">
                <a:solidFill>
                  <a:srgbClr val="FF0000"/>
                </a:solidFill>
              </a:rPr>
              <a:t>disagree.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194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 pitchFamily="2" charset="2"/>
              </a:rPr>
              <a:t>there are a couple Java (!) examples to go with this lecture</a:t>
            </a:r>
          </a:p>
          <a:p>
            <a:pPr lvl="1"/>
            <a:r>
              <a:rPr lang="en-US" dirty="0">
                <a:sym typeface="Wingdings" pitchFamily="2" charset="2"/>
              </a:rPr>
              <a:t>they’re on the Materials page.</a:t>
            </a:r>
          </a:p>
          <a:p>
            <a:r>
              <a:rPr lang="en-US" dirty="0">
                <a:sym typeface="Wingdings" pitchFamily="2" charset="2"/>
              </a:rPr>
              <a:t>also have you been keeping up with </a:t>
            </a:r>
            <a:r>
              <a:rPr lang="en-US">
                <a:sym typeface="Wingdings" pitchFamily="2" charset="2"/>
              </a:rPr>
              <a:t>the exercises…?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02085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Signed numbers messing things up again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457199"/>
          </a:xfrm>
        </p:spPr>
        <p:txBody>
          <a:bodyPr>
            <a:normAutofit/>
          </a:bodyPr>
          <a:lstStyle/>
          <a:p>
            <a:r>
              <a:rPr lang="en-US" dirty="0"/>
              <a:t>since they use the MSB as the sign bit, we have a problem.</a:t>
            </a:r>
            <a:endParaRPr lang="en-US" b="1" i="1" dirty="0"/>
          </a:p>
          <a:p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1390333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1 0 1 0 1 1 0 0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1786975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1 0 1 0 1 1 0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2183617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0 0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1 0 1 0 1 1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52800" y="1385243"/>
            <a:ext cx="1274462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= 172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52800" y="1781885"/>
            <a:ext cx="1274462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=  86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52800" y="2178527"/>
            <a:ext cx="1274462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=  43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00600" y="1385243"/>
            <a:ext cx="1274462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= -84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00600" y="1781885"/>
            <a:ext cx="1274462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=  86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00600" y="2178527"/>
            <a:ext cx="1274462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=  43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28600" y="3522196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1 0 1 0 1 1 0 0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28600" y="3918838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1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1 0 1 0 1 1 0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28600" y="431548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1 1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1 0 1 0 1 1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800600" y="3517106"/>
            <a:ext cx="1274462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= -84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800600" y="3913748"/>
            <a:ext cx="1274462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= -42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800600" y="4310390"/>
            <a:ext cx="1274462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= -21</a:t>
            </a:r>
          </a:p>
        </p:txBody>
      </p:sp>
      <p:sp>
        <p:nvSpPr>
          <p:cNvPr id="4" name="Rectangle 3"/>
          <p:cNvSpPr/>
          <p:nvPr/>
        </p:nvSpPr>
        <p:spPr>
          <a:xfrm>
            <a:off x="1243486" y="4833609"/>
            <a:ext cx="68094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/>
              <a:t>Java uses &gt;&gt;, MIPS uses </a:t>
            </a:r>
            <a:r>
              <a:rPr lang="en-US" sz="2200" b="1" dirty="0" err="1"/>
              <a:t>sra</a:t>
            </a:r>
            <a:r>
              <a:rPr lang="en-US" sz="2200" b="1" dirty="0"/>
              <a:t> </a:t>
            </a:r>
            <a:r>
              <a:rPr lang="en-US" sz="2200" dirty="0"/>
              <a:t>(</a:t>
            </a:r>
            <a:r>
              <a:rPr lang="en-US" sz="2200" b="1" dirty="0"/>
              <a:t>S</a:t>
            </a:r>
            <a:r>
              <a:rPr lang="en-US" sz="2200" dirty="0"/>
              <a:t>hift </a:t>
            </a:r>
            <a:r>
              <a:rPr lang="en-US" sz="2200" b="1" dirty="0"/>
              <a:t>R</a:t>
            </a:r>
            <a:r>
              <a:rPr lang="en-US" sz="2200" dirty="0"/>
              <a:t>ight </a:t>
            </a:r>
            <a:r>
              <a:rPr lang="en-US" sz="2200" b="1" dirty="0"/>
              <a:t>A</a:t>
            </a:r>
            <a:r>
              <a:rPr lang="en-US" sz="2200" dirty="0"/>
              <a:t>rithmetic)</a:t>
            </a:r>
            <a:endParaRPr lang="en-US" sz="22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240039" y="952500"/>
            <a:ext cx="31775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if we shift this right</a:t>
            </a:r>
            <a:r>
              <a:rPr lang="mr-IN" sz="2200" dirty="0"/>
              <a:t>…</a:t>
            </a:r>
            <a:endParaRPr lang="en-US" sz="2200" dirty="0"/>
          </a:p>
        </p:txBody>
      </p:sp>
      <p:sp>
        <p:nvSpPr>
          <p:cNvPr id="49" name="TextBox 48"/>
          <p:cNvSpPr txBox="1"/>
          <p:nvPr/>
        </p:nvSpPr>
        <p:spPr>
          <a:xfrm>
            <a:off x="3320649" y="952500"/>
            <a:ext cx="15429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Unsigned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766733" y="952500"/>
            <a:ext cx="15429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Signed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943600" y="1818643"/>
            <a:ext cx="2764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well that's a little unfortunate.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320800" y="2732065"/>
            <a:ext cx="642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Arithmetic Right Shift</a:t>
            </a:r>
            <a:r>
              <a:rPr lang="en-US" sz="2200" dirty="0"/>
              <a:t> is used for signed numbers: it "smears" the sign bit into the top bits.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7823094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21" grpId="0"/>
      <p:bldP spid="22" grpId="0"/>
      <p:bldP spid="23" grpId="0"/>
      <p:bldP spid="26" grpId="0"/>
      <p:bldP spid="27" grpId="0"/>
      <p:bldP spid="28" grpId="0"/>
      <p:bldP spid="38" grpId="0"/>
      <p:bldP spid="39" grpId="0"/>
      <p:bldP spid="40" grpId="0"/>
      <p:bldP spid="44" grpId="0"/>
      <p:bldP spid="45" grpId="0"/>
      <p:bldP spid="46" grpId="0"/>
      <p:bldP spid="4" grpId="0"/>
      <p:bldP spid="47" grpId="0"/>
      <p:bldP spid="49" grpId="0"/>
      <p:bldP spid="50" grpId="0"/>
      <p:bldP spid="51" grpId="0"/>
      <p:bldP spid="5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 oh, they're fighting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609599"/>
          </a:xfrm>
        </p:spPr>
        <p:txBody>
          <a:bodyPr/>
          <a:lstStyle/>
          <a:p>
            <a:r>
              <a:rPr lang="en-US" dirty="0"/>
              <a:t>let's look at the values we get as we divide and shift.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734508"/>
              </p:ext>
            </p:extLst>
          </p:nvPr>
        </p:nvGraphicFramePr>
        <p:xfrm>
          <a:off x="1264920" y="1033939"/>
          <a:ext cx="2011680" cy="45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592191"/>
              </p:ext>
            </p:extLst>
          </p:nvPr>
        </p:nvGraphicFramePr>
        <p:xfrm>
          <a:off x="1264920" y="1491139"/>
          <a:ext cx="201168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8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10110000</a:t>
                      </a:r>
                      <a:r>
                        <a:rPr lang="en-US" sz="2400" b="1" baseline="-25000" dirty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648004"/>
              </p:ext>
            </p:extLst>
          </p:nvPr>
        </p:nvGraphicFramePr>
        <p:xfrm>
          <a:off x="3276601" y="1488495"/>
          <a:ext cx="137160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38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-80</a:t>
                      </a:r>
                      <a:r>
                        <a:rPr lang="en-US" sz="2400" b="1" baseline="-25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350520" y="1033939"/>
          <a:ext cx="914400" cy="45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726789"/>
              </p:ext>
            </p:extLst>
          </p:nvPr>
        </p:nvGraphicFramePr>
        <p:xfrm>
          <a:off x="3276601" y="1033939"/>
          <a:ext cx="1371600" cy="45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&gt;&gt; n</a:t>
                      </a:r>
                      <a:endParaRPr lang="en-US" sz="2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350520" y="1491139"/>
          <a:ext cx="91440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8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419196"/>
              </p:ext>
            </p:extLst>
          </p:nvPr>
        </p:nvGraphicFramePr>
        <p:xfrm>
          <a:off x="4648201" y="1491139"/>
          <a:ext cx="1295399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295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124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-80</a:t>
                      </a:r>
                      <a:r>
                        <a:rPr lang="en-US" sz="2400" b="1" baseline="-25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659236"/>
              </p:ext>
            </p:extLst>
          </p:nvPr>
        </p:nvGraphicFramePr>
        <p:xfrm>
          <a:off x="4648201" y="1033939"/>
          <a:ext cx="1295399" cy="45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5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/ 2</a:t>
                      </a:r>
                      <a:r>
                        <a:rPr lang="en-US" sz="2400" i="1" baseline="30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</a:t>
                      </a:r>
                      <a:endParaRPr lang="en-US" sz="2800" i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506519"/>
              </p:ext>
            </p:extLst>
          </p:nvPr>
        </p:nvGraphicFramePr>
        <p:xfrm>
          <a:off x="1264920" y="1948339"/>
          <a:ext cx="201168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8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11011000</a:t>
                      </a:r>
                      <a:r>
                        <a:rPr lang="en-US" sz="2400" b="1" baseline="-25000" dirty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sz="24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14312"/>
              </p:ext>
            </p:extLst>
          </p:nvPr>
        </p:nvGraphicFramePr>
        <p:xfrm>
          <a:off x="3276601" y="1945695"/>
          <a:ext cx="137160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38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-40</a:t>
                      </a:r>
                      <a:r>
                        <a:rPr lang="en-US" sz="2400" b="1" baseline="-25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>
            <p:extLst/>
          </p:nvPr>
        </p:nvGraphicFramePr>
        <p:xfrm>
          <a:off x="350520" y="1948339"/>
          <a:ext cx="91440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8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57900"/>
              </p:ext>
            </p:extLst>
          </p:nvPr>
        </p:nvGraphicFramePr>
        <p:xfrm>
          <a:off x="4648201" y="1948339"/>
          <a:ext cx="1295399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295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124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-40</a:t>
                      </a:r>
                      <a:r>
                        <a:rPr lang="en-US" sz="2400" b="1" baseline="-25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72958"/>
              </p:ext>
            </p:extLst>
          </p:nvPr>
        </p:nvGraphicFramePr>
        <p:xfrm>
          <a:off x="1264920" y="2410827"/>
          <a:ext cx="201168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8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11101100</a:t>
                      </a:r>
                      <a:r>
                        <a:rPr lang="en-US" sz="2400" b="1" baseline="-25000" dirty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sz="24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802448"/>
              </p:ext>
            </p:extLst>
          </p:nvPr>
        </p:nvGraphicFramePr>
        <p:xfrm>
          <a:off x="3276601" y="2408183"/>
          <a:ext cx="137160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38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-20</a:t>
                      </a:r>
                      <a:r>
                        <a:rPr lang="en-US" sz="2400" b="1" baseline="-25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>
            <p:extLst/>
          </p:nvPr>
        </p:nvGraphicFramePr>
        <p:xfrm>
          <a:off x="350520" y="2410827"/>
          <a:ext cx="91440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8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675234"/>
              </p:ext>
            </p:extLst>
          </p:nvPr>
        </p:nvGraphicFramePr>
        <p:xfrm>
          <a:off x="4648201" y="2410827"/>
          <a:ext cx="1295399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295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124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-20</a:t>
                      </a:r>
                      <a:r>
                        <a:rPr lang="en-US" sz="2400" b="1" baseline="-25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020455"/>
              </p:ext>
            </p:extLst>
          </p:nvPr>
        </p:nvGraphicFramePr>
        <p:xfrm>
          <a:off x="1264920" y="2873315"/>
          <a:ext cx="201168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8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11110110</a:t>
                      </a:r>
                      <a:r>
                        <a:rPr lang="en-US" sz="2400" b="1" baseline="-25000" dirty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sz="24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697339"/>
              </p:ext>
            </p:extLst>
          </p:nvPr>
        </p:nvGraphicFramePr>
        <p:xfrm>
          <a:off x="3276601" y="2870671"/>
          <a:ext cx="137160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38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-10</a:t>
                      </a:r>
                      <a:r>
                        <a:rPr lang="en-US" sz="2400" b="1" baseline="-25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/>
          </p:nvPr>
        </p:nvGraphicFramePr>
        <p:xfrm>
          <a:off x="350520" y="2873315"/>
          <a:ext cx="91440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8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148471"/>
              </p:ext>
            </p:extLst>
          </p:nvPr>
        </p:nvGraphicFramePr>
        <p:xfrm>
          <a:off x="4648201" y="2873315"/>
          <a:ext cx="1295399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295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124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-10</a:t>
                      </a:r>
                      <a:r>
                        <a:rPr lang="en-US" sz="2400" b="1" baseline="-25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083142"/>
              </p:ext>
            </p:extLst>
          </p:nvPr>
        </p:nvGraphicFramePr>
        <p:xfrm>
          <a:off x="1264920" y="3335803"/>
          <a:ext cx="201168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8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11111011</a:t>
                      </a:r>
                      <a:r>
                        <a:rPr lang="en-US" sz="2400" b="1" baseline="-25000" dirty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sz="24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227747"/>
              </p:ext>
            </p:extLst>
          </p:nvPr>
        </p:nvGraphicFramePr>
        <p:xfrm>
          <a:off x="3276601" y="3333159"/>
          <a:ext cx="137160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38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-5</a:t>
                      </a:r>
                      <a:r>
                        <a:rPr lang="en-US" sz="2400" b="1" baseline="-25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>
            <p:extLst/>
          </p:nvPr>
        </p:nvGraphicFramePr>
        <p:xfrm>
          <a:off x="350520" y="3335803"/>
          <a:ext cx="91440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8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603412"/>
              </p:ext>
            </p:extLst>
          </p:nvPr>
        </p:nvGraphicFramePr>
        <p:xfrm>
          <a:off x="4648201" y="3335803"/>
          <a:ext cx="1295399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295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124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-5</a:t>
                      </a:r>
                      <a:r>
                        <a:rPr lang="en-US" sz="2400" b="1" baseline="-25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330433"/>
              </p:ext>
            </p:extLst>
          </p:nvPr>
        </p:nvGraphicFramePr>
        <p:xfrm>
          <a:off x="1264920" y="3798291"/>
          <a:ext cx="201168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8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11111101</a:t>
                      </a:r>
                      <a:r>
                        <a:rPr lang="en-US" sz="2400" b="1" baseline="-25000" dirty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sz="24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74202"/>
              </p:ext>
            </p:extLst>
          </p:nvPr>
        </p:nvGraphicFramePr>
        <p:xfrm>
          <a:off x="3276601" y="3795647"/>
          <a:ext cx="137160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38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-3</a:t>
                      </a:r>
                      <a:r>
                        <a:rPr lang="en-US" sz="2400" b="1" baseline="-25000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0" name="Table 69"/>
          <p:cNvGraphicFramePr>
            <a:graphicFrameLocks noGrp="1"/>
          </p:cNvGraphicFramePr>
          <p:nvPr>
            <p:extLst/>
          </p:nvPr>
        </p:nvGraphicFramePr>
        <p:xfrm>
          <a:off x="350520" y="3798291"/>
          <a:ext cx="91440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8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630192"/>
              </p:ext>
            </p:extLst>
          </p:nvPr>
        </p:nvGraphicFramePr>
        <p:xfrm>
          <a:off x="4648201" y="3798291"/>
          <a:ext cx="1295399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295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124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-2</a:t>
                      </a:r>
                      <a:r>
                        <a:rPr lang="en-US" sz="2400" b="1" baseline="-25000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009902"/>
              </p:ext>
            </p:extLst>
          </p:nvPr>
        </p:nvGraphicFramePr>
        <p:xfrm>
          <a:off x="1264920" y="4260779"/>
          <a:ext cx="201168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8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11111110</a:t>
                      </a:r>
                      <a:r>
                        <a:rPr lang="en-US" sz="2400" b="1" baseline="-25000" dirty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sz="24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100621"/>
              </p:ext>
            </p:extLst>
          </p:nvPr>
        </p:nvGraphicFramePr>
        <p:xfrm>
          <a:off x="3276601" y="4258135"/>
          <a:ext cx="137160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38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-2</a:t>
                      </a:r>
                      <a:r>
                        <a:rPr lang="en-US" sz="2400" b="1" baseline="-25000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>
            <p:extLst/>
          </p:nvPr>
        </p:nvGraphicFramePr>
        <p:xfrm>
          <a:off x="350520" y="4260779"/>
          <a:ext cx="91440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8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5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426392"/>
              </p:ext>
            </p:extLst>
          </p:nvPr>
        </p:nvGraphicFramePr>
        <p:xfrm>
          <a:off x="4648201" y="4260779"/>
          <a:ext cx="1295399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295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124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</a:t>
                      </a:r>
                      <a:r>
                        <a:rPr lang="en-US" sz="2400" b="1" baseline="-25000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438993"/>
              </p:ext>
            </p:extLst>
          </p:nvPr>
        </p:nvGraphicFramePr>
        <p:xfrm>
          <a:off x="1264920" y="4723267"/>
          <a:ext cx="201168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8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11111111</a:t>
                      </a:r>
                      <a:r>
                        <a:rPr lang="en-US" sz="2400" b="1" baseline="-25000" dirty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sz="24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7" name="Table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643562"/>
              </p:ext>
            </p:extLst>
          </p:nvPr>
        </p:nvGraphicFramePr>
        <p:xfrm>
          <a:off x="3276601" y="4720623"/>
          <a:ext cx="137160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38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</a:t>
                      </a:r>
                      <a:r>
                        <a:rPr lang="en-US" sz="2400" b="1" baseline="-25000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8" name="Table 77"/>
          <p:cNvGraphicFramePr>
            <a:graphicFrameLocks noGrp="1"/>
          </p:cNvGraphicFramePr>
          <p:nvPr>
            <p:extLst/>
          </p:nvPr>
        </p:nvGraphicFramePr>
        <p:xfrm>
          <a:off x="350520" y="4723267"/>
          <a:ext cx="91440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8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9" name="Table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37319"/>
              </p:ext>
            </p:extLst>
          </p:nvPr>
        </p:nvGraphicFramePr>
        <p:xfrm>
          <a:off x="4648201" y="4723267"/>
          <a:ext cx="1295399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295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124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sz="2400" b="1" baseline="-25000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0" name="TextBox 79"/>
          <p:cNvSpPr txBox="1"/>
          <p:nvPr/>
        </p:nvSpPr>
        <p:spPr>
          <a:xfrm>
            <a:off x="5943600" y="1790700"/>
            <a:ext cx="32004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well that's a little weird.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943601" y="2474827"/>
            <a:ext cx="320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actually, this is </a:t>
            </a:r>
            <a:r>
              <a:rPr lang="en-US" sz="2200" i="1" dirty="0"/>
              <a:t>correct. </a:t>
            </a:r>
            <a:r>
              <a:rPr lang="en-US" sz="2200" dirty="0"/>
              <a:t>but </a:t>
            </a:r>
            <a:r>
              <a:rPr lang="en-US" sz="2200" b="1" dirty="0"/>
              <a:t>so is the way that integer division works. </a:t>
            </a:r>
            <a:r>
              <a:rPr lang="en-US" sz="2200" b="1" dirty="0">
                <a:solidFill>
                  <a:srgbClr val="FF0000"/>
                </a:solidFill>
              </a:rPr>
              <a:t>they're </a:t>
            </a:r>
            <a:r>
              <a:rPr lang="en-US" sz="2200" b="1" i="1" dirty="0">
                <a:solidFill>
                  <a:srgbClr val="FF0000"/>
                </a:solidFill>
              </a:rPr>
              <a:t>both</a:t>
            </a:r>
            <a:r>
              <a:rPr lang="en-US" sz="2200" b="1" dirty="0">
                <a:solidFill>
                  <a:srgbClr val="FF0000"/>
                </a:solidFill>
              </a:rPr>
              <a:t> right.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F501DC1-1E61-7645-83BA-19BE7787E8B5}"/>
              </a:ext>
            </a:extLst>
          </p:cNvPr>
          <p:cNvSpPr txBox="1"/>
          <p:nvPr/>
        </p:nvSpPr>
        <p:spPr>
          <a:xfrm>
            <a:off x="5943600" y="4202883"/>
            <a:ext cx="320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(we'll come back to this.)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620940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1" grpId="0"/>
      <p:bldP spid="4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0ABD2-298F-D14D-9FF2-F490A4FCCD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Bit sets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FD6C7A-B6EF-6B43-8AFA-37CF98BE7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2A403A-8BC8-4346-A631-69A39D425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8257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19F6B-4F0C-524B-B6DE-C842B1247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Booleans are wasteful!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7A025-6F6B-074B-83D5-EACF729A7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 lot of problems out there that involve storing </a:t>
            </a:r>
            <a:r>
              <a:rPr lang="en-US" b="1" dirty="0"/>
              <a:t>large numbers of </a:t>
            </a:r>
            <a:r>
              <a:rPr lang="en-US" b="1" dirty="0" err="1"/>
              <a:t>boolean</a:t>
            </a:r>
            <a:r>
              <a:rPr lang="en-US" b="1" dirty="0"/>
              <a:t> (true/false) values.</a:t>
            </a:r>
          </a:p>
          <a:p>
            <a:r>
              <a:rPr lang="en-US" dirty="0"/>
              <a:t>a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dirty="0"/>
              <a:t> variable in Java (or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dirty="0"/>
              <a:t> in C/C++/Rust/many others) usually takes up </a:t>
            </a:r>
            <a:r>
              <a:rPr lang="en-US" b="1" dirty="0"/>
              <a:t>an entire 8-bit byte </a:t>
            </a:r>
            <a:r>
              <a:rPr lang="en-US" dirty="0"/>
              <a:t>to store 1 bit of information.</a:t>
            </a:r>
          </a:p>
          <a:p>
            <a:r>
              <a:rPr lang="en-US" dirty="0"/>
              <a:t>a much more efficient way to store large numbers of </a:t>
            </a:r>
            <a:r>
              <a:rPr lang="en-US" dirty="0" err="1"/>
              <a:t>booleans</a:t>
            </a:r>
            <a:r>
              <a:rPr lang="en-US" dirty="0"/>
              <a:t> is by treating </a:t>
            </a:r>
            <a:r>
              <a:rPr lang="en-US" b="1" dirty="0"/>
              <a:t>the bits of integers</a:t>
            </a:r>
            <a:r>
              <a:rPr lang="en-US" dirty="0"/>
              <a:t> as arrays of </a:t>
            </a:r>
            <a:r>
              <a:rPr lang="en-US" dirty="0" err="1"/>
              <a:t>booleans</a:t>
            </a:r>
            <a:r>
              <a:rPr lang="en-US" dirty="0"/>
              <a:t>.</a:t>
            </a:r>
          </a:p>
          <a:p>
            <a:r>
              <a:rPr lang="en-US" dirty="0"/>
              <a:t>this technique goes by a few names – “bit flags,” “bit arrays,” “bit vectors,” “bit maps,” or “</a:t>
            </a:r>
            <a:r>
              <a:rPr lang="en-US" b="1" dirty="0"/>
              <a:t>bit sets,</a:t>
            </a:r>
            <a:r>
              <a:rPr lang="en-US" dirty="0"/>
              <a:t>” which is the term we’ll be using.</a:t>
            </a:r>
          </a:p>
          <a:p>
            <a:pPr lvl="1"/>
            <a:r>
              <a:rPr lang="en-US" dirty="0"/>
              <a:t>the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Bitsets.java</a:t>
            </a:r>
            <a:r>
              <a:rPr lang="en-US" b="1" dirty="0"/>
              <a:t> </a:t>
            </a:r>
            <a:r>
              <a:rPr lang="en-US" dirty="0"/>
              <a:t>example shows why we call them bit sets – because 1 means “in the set” and 0 means “not in the set”!</a:t>
            </a:r>
          </a:p>
          <a:p>
            <a:r>
              <a:rPr lang="en-US" b="1" dirty="0">
                <a:solidFill>
                  <a:srgbClr val="FF0000"/>
                </a:solidFill>
              </a:rPr>
              <a:t>there’s no syntax for accessing bits this way,</a:t>
            </a:r>
            <a:r>
              <a:rPr lang="en-US" dirty="0"/>
              <a:t> but you can imagine we need to be able to do three things: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bits[n] 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bits[n] 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dirty="0"/>
              <a:t>, and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if(bits[n] !=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43973-DABF-B74A-8FC4-87EF9A380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0D8DF3-EFD2-F242-B8EB-F13F39278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22163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roup 92">
            <a:extLst>
              <a:ext uri="{FF2B5EF4-FFF2-40B4-BE49-F238E27FC236}">
                <a16:creationId xmlns:a16="http://schemas.microsoft.com/office/drawing/2014/main" id="{0A96B5D3-BD66-994D-8842-91211F0D3731}"/>
              </a:ext>
            </a:extLst>
          </p:cNvPr>
          <p:cNvGrpSpPr/>
          <p:nvPr/>
        </p:nvGrpSpPr>
        <p:grpSpPr>
          <a:xfrm>
            <a:off x="1952516" y="4918098"/>
            <a:ext cx="501445" cy="363794"/>
            <a:chOff x="6499123" y="1042219"/>
            <a:chExt cx="501445" cy="363794"/>
          </a:xfrm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A538D86B-90E1-F149-9C24-894D44CB5A6A}"/>
                </a:ext>
              </a:extLst>
            </p:cNvPr>
            <p:cNvSpPr/>
            <p:nvPr/>
          </p:nvSpPr>
          <p:spPr>
            <a:xfrm>
              <a:off x="6641834" y="109943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DE9206DE-2F48-0D4D-96F5-39A5C778420D}"/>
                </a:ext>
              </a:extLst>
            </p:cNvPr>
            <p:cNvCxnSpPr/>
            <p:nvPr/>
          </p:nvCxnSpPr>
          <p:spPr>
            <a:xfrm flipH="1" flipV="1">
              <a:off x="6499123" y="1042219"/>
              <a:ext cx="94146" cy="5721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A71709F0-C5BB-B344-8253-6B77DE63321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38452" y="1307690"/>
              <a:ext cx="98323" cy="7865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939C93EB-CCEA-0948-BBC2-653884185A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62917" y="1071716"/>
              <a:ext cx="94146" cy="5721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100D982-CAB2-6B4B-ABE7-DE5ECDA89C19}"/>
                </a:ext>
              </a:extLst>
            </p:cNvPr>
            <p:cNvCxnSpPr>
              <a:cxnSpLocks/>
            </p:cNvCxnSpPr>
            <p:nvPr/>
          </p:nvCxnSpPr>
          <p:spPr>
            <a:xfrm>
              <a:off x="6872748" y="1317523"/>
              <a:ext cx="127820" cy="8849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9A6DE14-62D5-C440-8892-22A79422C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Turning bits on 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bits[n] = 1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B2E65-EFCB-394C-A7C5-96EB217B7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609599"/>
          </a:xfrm>
        </p:spPr>
        <p:txBody>
          <a:bodyPr/>
          <a:lstStyle/>
          <a:p>
            <a:r>
              <a:rPr lang="en-US" dirty="0"/>
              <a:t>let’s say I have a pattern of 4 bits which control some LEDs.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0ABCD-12E8-1B43-A916-200FAAA24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466278-889C-0345-B68A-402A9550B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478D87A-B25A-8C40-8523-A06F9141FA09}"/>
              </a:ext>
            </a:extLst>
          </p:cNvPr>
          <p:cNvGrpSpPr/>
          <p:nvPr/>
        </p:nvGrpSpPr>
        <p:grpSpPr>
          <a:xfrm>
            <a:off x="186060" y="1125794"/>
            <a:ext cx="2861940" cy="1080994"/>
            <a:chOff x="186060" y="1125794"/>
            <a:chExt cx="2861940" cy="108099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7B8E0BB-8CE1-8F49-9099-58E0BBD61E14}"/>
                </a:ext>
              </a:extLst>
            </p:cNvPr>
            <p:cNvSpPr/>
            <p:nvPr/>
          </p:nvSpPr>
          <p:spPr>
            <a:xfrm>
              <a:off x="1035434" y="1125794"/>
              <a:ext cx="228600" cy="2286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15C36A5-19F8-144B-880C-1BA1C1CDD433}"/>
                </a:ext>
              </a:extLst>
            </p:cNvPr>
            <p:cNvSpPr/>
            <p:nvPr/>
          </p:nvSpPr>
          <p:spPr>
            <a:xfrm>
              <a:off x="1606115" y="1125794"/>
              <a:ext cx="228600" cy="2286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A4F6A41-5BD7-3046-BFB7-FAEAD2E73501}"/>
                </a:ext>
              </a:extLst>
            </p:cNvPr>
            <p:cNvSpPr/>
            <p:nvPr/>
          </p:nvSpPr>
          <p:spPr>
            <a:xfrm>
              <a:off x="2176796" y="1125794"/>
              <a:ext cx="228600" cy="2286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2001300-5201-7343-81BB-BA9334C897EB}"/>
                </a:ext>
              </a:extLst>
            </p:cNvPr>
            <p:cNvSpPr/>
            <p:nvPr/>
          </p:nvSpPr>
          <p:spPr>
            <a:xfrm>
              <a:off x="2747476" y="1125794"/>
              <a:ext cx="228600" cy="2286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757FE96-7DA1-714A-822F-6CC4280FF48B}"/>
                </a:ext>
              </a:extLst>
            </p:cNvPr>
            <p:cNvSpPr txBox="1"/>
            <p:nvPr/>
          </p:nvSpPr>
          <p:spPr>
            <a:xfrm>
              <a:off x="958816" y="1354394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0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7620EE6-47A8-D647-8E88-F5164E1BB04A}"/>
                </a:ext>
              </a:extLst>
            </p:cNvPr>
            <p:cNvSpPr txBox="1"/>
            <p:nvPr/>
          </p:nvSpPr>
          <p:spPr>
            <a:xfrm>
              <a:off x="1534192" y="1354394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0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E9A16AD-BD2C-9442-BCDD-980902EA4AB3}"/>
                </a:ext>
              </a:extLst>
            </p:cNvPr>
            <p:cNvSpPr txBox="1"/>
            <p:nvPr/>
          </p:nvSpPr>
          <p:spPr>
            <a:xfrm>
              <a:off x="2100178" y="1354394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FD78FB9-461A-A449-9DAC-DF57A4F62B4A}"/>
                </a:ext>
              </a:extLst>
            </p:cNvPr>
            <p:cNvSpPr txBox="1"/>
            <p:nvPr/>
          </p:nvSpPr>
          <p:spPr>
            <a:xfrm>
              <a:off x="2666164" y="1354394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C159DC8-EA2A-C942-B50E-864EEEC372F9}"/>
                </a:ext>
              </a:extLst>
            </p:cNvPr>
            <p:cNvSpPr txBox="1"/>
            <p:nvPr/>
          </p:nvSpPr>
          <p:spPr>
            <a:xfrm>
              <a:off x="986869" y="1806678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latin typeface="Consolas" charset="0"/>
                  <a:ea typeface="Consolas" charset="0"/>
                  <a:cs typeface="Consolas" charset="0"/>
                </a:rPr>
                <a:t>3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B40FAE5-63D1-D847-BBE3-2E012DA491FD}"/>
                </a:ext>
              </a:extLst>
            </p:cNvPr>
            <p:cNvSpPr txBox="1"/>
            <p:nvPr/>
          </p:nvSpPr>
          <p:spPr>
            <a:xfrm>
              <a:off x="1562245" y="1806678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latin typeface="Consolas" charset="0"/>
                  <a:ea typeface="Consolas" charset="0"/>
                  <a:cs typeface="Consolas" charset="0"/>
                </a:rPr>
                <a:t>2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F2AA991-5C68-D041-BBE2-E06C8650DBA5}"/>
                </a:ext>
              </a:extLst>
            </p:cNvPr>
            <p:cNvSpPr txBox="1"/>
            <p:nvPr/>
          </p:nvSpPr>
          <p:spPr>
            <a:xfrm>
              <a:off x="2128231" y="1806678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latin typeface="Consolas" charset="0"/>
                  <a:ea typeface="Consolas" charset="0"/>
                  <a:cs typeface="Consolas" charset="0"/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E157656-A963-5646-99FD-9D3EC7C7934A}"/>
                </a:ext>
              </a:extLst>
            </p:cNvPr>
            <p:cNvSpPr txBox="1"/>
            <p:nvPr/>
          </p:nvSpPr>
          <p:spPr>
            <a:xfrm>
              <a:off x="2694217" y="1806678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latin typeface="Consolas" charset="0"/>
                  <a:ea typeface="Consolas" charset="0"/>
                  <a:cs typeface="Consolas" charset="0"/>
                </a:rPr>
                <a:t>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2B6C90C-5BB4-2B4F-9C30-DCC405CD4740}"/>
                </a:ext>
              </a:extLst>
            </p:cNvPr>
            <p:cNvSpPr txBox="1"/>
            <p:nvPr/>
          </p:nvSpPr>
          <p:spPr>
            <a:xfrm>
              <a:off x="186060" y="1806678"/>
              <a:ext cx="7040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/>
                <a:t>Bit #</a:t>
              </a: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228FFC80-FC71-1E4D-A3DE-98A5756BE1A3}"/>
              </a:ext>
            </a:extLst>
          </p:cNvPr>
          <p:cNvSpPr txBox="1"/>
          <p:nvPr/>
        </p:nvSpPr>
        <p:spPr>
          <a:xfrm>
            <a:off x="3160226" y="1020253"/>
            <a:ext cx="317733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 can turn </a:t>
            </a:r>
            <a:r>
              <a:rPr lang="en-US" sz="2200" i="1" dirty="0"/>
              <a:t>all</a:t>
            </a:r>
            <a:r>
              <a:rPr lang="en-US" sz="2200" dirty="0"/>
              <a:t> the bits on by using bitwise NOT.</a:t>
            </a:r>
          </a:p>
          <a:p>
            <a:pPr algn="ctr"/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~0000</a:t>
            </a:r>
            <a:r>
              <a:rPr lang="en-US" sz="2400" b="1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== 1111</a:t>
            </a:r>
            <a:r>
              <a:rPr lang="en-US" sz="2400" b="1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365FCFD-AFE7-3445-B0DE-6A1204ECF611}"/>
              </a:ext>
            </a:extLst>
          </p:cNvPr>
          <p:cNvGrpSpPr/>
          <p:nvPr/>
        </p:nvGrpSpPr>
        <p:grpSpPr>
          <a:xfrm>
            <a:off x="6499123" y="1042219"/>
            <a:ext cx="2212258" cy="1138205"/>
            <a:chOff x="6499123" y="1042219"/>
            <a:chExt cx="2212258" cy="1138205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B31B95BE-3023-D14F-8D8E-F8DA59EBEF7E}"/>
                </a:ext>
              </a:extLst>
            </p:cNvPr>
            <p:cNvGrpSpPr/>
            <p:nvPr/>
          </p:nvGrpSpPr>
          <p:grpSpPr>
            <a:xfrm>
              <a:off x="6499123" y="1042219"/>
              <a:ext cx="501445" cy="363794"/>
              <a:chOff x="6499123" y="1042219"/>
              <a:chExt cx="501445" cy="363794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7515AA48-7E61-C44D-8CBD-0D2EBC87435A}"/>
                  </a:ext>
                </a:extLst>
              </p:cNvPr>
              <p:cNvSpPr/>
              <p:nvPr/>
            </p:nvSpPr>
            <p:spPr>
              <a:xfrm>
                <a:off x="6641834" y="1099430"/>
                <a:ext cx="228600" cy="2286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1FB69ADB-6091-9843-B589-1267F098F2FD}"/>
                  </a:ext>
                </a:extLst>
              </p:cNvPr>
              <p:cNvCxnSpPr/>
              <p:nvPr/>
            </p:nvCxnSpPr>
            <p:spPr>
              <a:xfrm flipH="1" flipV="1">
                <a:off x="6499123" y="1042219"/>
                <a:ext cx="94146" cy="5721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35912977-3D0C-7549-AA3F-2CF9DF89118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538452" y="1307690"/>
                <a:ext cx="98323" cy="7865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E4AD5319-8D2E-F24B-9F27-D375986B199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62917" y="1071716"/>
                <a:ext cx="94146" cy="5721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5060ECC8-FDC6-3045-A144-E06ABAC51A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72748" y="1317523"/>
                <a:ext cx="127820" cy="8849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F8F97847-B7D2-4B4E-BA08-6B37D8CE89CA}"/>
                </a:ext>
              </a:extLst>
            </p:cNvPr>
            <p:cNvGrpSpPr/>
            <p:nvPr/>
          </p:nvGrpSpPr>
          <p:grpSpPr>
            <a:xfrm>
              <a:off x="7069394" y="1042219"/>
              <a:ext cx="501445" cy="363794"/>
              <a:chOff x="6499123" y="1042219"/>
              <a:chExt cx="501445" cy="363794"/>
            </a:xfrm>
          </p:grpSpPr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9DEFEC3C-BBA7-A541-AC47-C3AC64567F17}"/>
                  </a:ext>
                </a:extLst>
              </p:cNvPr>
              <p:cNvSpPr/>
              <p:nvPr/>
            </p:nvSpPr>
            <p:spPr>
              <a:xfrm>
                <a:off x="6641834" y="1099430"/>
                <a:ext cx="228600" cy="2286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4ACA0F60-56D7-9444-B6F2-624687CEDA2C}"/>
                  </a:ext>
                </a:extLst>
              </p:cNvPr>
              <p:cNvCxnSpPr/>
              <p:nvPr/>
            </p:nvCxnSpPr>
            <p:spPr>
              <a:xfrm flipH="1" flipV="1">
                <a:off x="6499123" y="1042219"/>
                <a:ext cx="94146" cy="5721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DF5F5AB4-F202-7C43-A4CB-72D01E6E6C9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538452" y="1307690"/>
                <a:ext cx="98323" cy="7865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EB1A2F06-62EB-3846-8460-D69D3E99417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62917" y="1071716"/>
                <a:ext cx="94146" cy="5721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E0C2C601-4D13-9A44-9DBD-C973207CA9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72748" y="1317523"/>
                <a:ext cx="127820" cy="8849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AA3B2A97-95B8-4A45-8B89-5088F8ECAA53}"/>
                </a:ext>
              </a:extLst>
            </p:cNvPr>
            <p:cNvGrpSpPr/>
            <p:nvPr/>
          </p:nvGrpSpPr>
          <p:grpSpPr>
            <a:xfrm>
              <a:off x="7639665" y="1042219"/>
              <a:ext cx="501445" cy="363794"/>
              <a:chOff x="6499123" y="1042219"/>
              <a:chExt cx="501445" cy="363794"/>
            </a:xfrm>
          </p:grpSpPr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321D6465-8B50-D544-AFFB-7D7AB7A008F0}"/>
                  </a:ext>
                </a:extLst>
              </p:cNvPr>
              <p:cNvSpPr/>
              <p:nvPr/>
            </p:nvSpPr>
            <p:spPr>
              <a:xfrm>
                <a:off x="6641834" y="1099430"/>
                <a:ext cx="228600" cy="2286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0BBEE75E-FF9C-CB42-B41A-9B8EC64FF0B0}"/>
                  </a:ext>
                </a:extLst>
              </p:cNvPr>
              <p:cNvCxnSpPr/>
              <p:nvPr/>
            </p:nvCxnSpPr>
            <p:spPr>
              <a:xfrm flipH="1" flipV="1">
                <a:off x="6499123" y="1042219"/>
                <a:ext cx="94146" cy="5721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8C0A436B-A348-0D45-9DC5-9483A094C57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538452" y="1307690"/>
                <a:ext cx="98323" cy="7865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29F8EE62-D560-234C-B125-137727818E1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62917" y="1071716"/>
                <a:ext cx="94146" cy="5721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22240EB5-695A-2443-98C5-1F88A30F9B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72748" y="1317523"/>
                <a:ext cx="127820" cy="8849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4156C74D-908A-7C4D-849F-C21F00D8CD62}"/>
                </a:ext>
              </a:extLst>
            </p:cNvPr>
            <p:cNvGrpSpPr/>
            <p:nvPr/>
          </p:nvGrpSpPr>
          <p:grpSpPr>
            <a:xfrm>
              <a:off x="8209936" y="1042219"/>
              <a:ext cx="501445" cy="363794"/>
              <a:chOff x="6499123" y="1042219"/>
              <a:chExt cx="501445" cy="363794"/>
            </a:xfrm>
          </p:grpSpPr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2C435B42-7232-2E4D-9311-5DA5062FCC2E}"/>
                  </a:ext>
                </a:extLst>
              </p:cNvPr>
              <p:cNvSpPr/>
              <p:nvPr/>
            </p:nvSpPr>
            <p:spPr>
              <a:xfrm>
                <a:off x="6641834" y="1099430"/>
                <a:ext cx="228600" cy="2286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60FFB3C9-17AD-B84A-9A8B-B35A461B454E}"/>
                  </a:ext>
                </a:extLst>
              </p:cNvPr>
              <p:cNvCxnSpPr/>
              <p:nvPr/>
            </p:nvCxnSpPr>
            <p:spPr>
              <a:xfrm flipH="1" flipV="1">
                <a:off x="6499123" y="1042219"/>
                <a:ext cx="94146" cy="5721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CD4E1880-9823-FE48-B85D-445D3C8F891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538452" y="1307690"/>
                <a:ext cx="98323" cy="7865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A5A5A188-1263-8C47-8CF3-5F51523CA02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62917" y="1071716"/>
                <a:ext cx="94146" cy="5721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CFE924B8-B33A-7C4C-A3AB-CDFBFE7756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72748" y="1317523"/>
                <a:ext cx="127820" cy="8849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36AC781-19E0-D645-8BC3-551B3700DFB6}"/>
                </a:ext>
              </a:extLst>
            </p:cNvPr>
            <p:cNvSpPr txBox="1"/>
            <p:nvPr/>
          </p:nvSpPr>
          <p:spPr>
            <a:xfrm>
              <a:off x="6565216" y="1328030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1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2494FC5-C538-2240-8A6E-F60F5B4F2BA9}"/>
                </a:ext>
              </a:extLst>
            </p:cNvPr>
            <p:cNvSpPr txBox="1"/>
            <p:nvPr/>
          </p:nvSpPr>
          <p:spPr>
            <a:xfrm>
              <a:off x="7140592" y="1328030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1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B74C4B5-87CA-AE4F-B022-786494406377}"/>
                </a:ext>
              </a:extLst>
            </p:cNvPr>
            <p:cNvSpPr txBox="1"/>
            <p:nvPr/>
          </p:nvSpPr>
          <p:spPr>
            <a:xfrm>
              <a:off x="7706578" y="1328030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1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4A69C36-8D10-3545-92ED-239F1FDD6554}"/>
                </a:ext>
              </a:extLst>
            </p:cNvPr>
            <p:cNvSpPr txBox="1"/>
            <p:nvPr/>
          </p:nvSpPr>
          <p:spPr>
            <a:xfrm>
              <a:off x="8272564" y="1328030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1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D6E9B05-B133-8240-9827-3AD25D050012}"/>
                </a:ext>
              </a:extLst>
            </p:cNvPr>
            <p:cNvSpPr txBox="1"/>
            <p:nvPr/>
          </p:nvSpPr>
          <p:spPr>
            <a:xfrm>
              <a:off x="6593269" y="1780314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latin typeface="Consolas" charset="0"/>
                  <a:ea typeface="Consolas" charset="0"/>
                  <a:cs typeface="Consolas" charset="0"/>
                </a:rPr>
                <a:t>3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21181C0-A9B9-7645-A35D-807635AB0096}"/>
                </a:ext>
              </a:extLst>
            </p:cNvPr>
            <p:cNvSpPr txBox="1"/>
            <p:nvPr/>
          </p:nvSpPr>
          <p:spPr>
            <a:xfrm>
              <a:off x="7168645" y="1780314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latin typeface="Consolas" charset="0"/>
                  <a:ea typeface="Consolas" charset="0"/>
                  <a:cs typeface="Consolas" charset="0"/>
                </a:rPr>
                <a:t>2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0B915DF-D474-7847-A468-FAA1B58554AD}"/>
                </a:ext>
              </a:extLst>
            </p:cNvPr>
            <p:cNvSpPr txBox="1"/>
            <p:nvPr/>
          </p:nvSpPr>
          <p:spPr>
            <a:xfrm>
              <a:off x="7734631" y="1780314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latin typeface="Consolas" charset="0"/>
                  <a:ea typeface="Consolas" charset="0"/>
                  <a:cs typeface="Consolas" charset="0"/>
                </a:rPr>
                <a:t>1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9112ACC-8526-3C4D-8FB8-E45A0C8573C6}"/>
                </a:ext>
              </a:extLst>
            </p:cNvPr>
            <p:cNvSpPr txBox="1"/>
            <p:nvPr/>
          </p:nvSpPr>
          <p:spPr>
            <a:xfrm>
              <a:off x="8300617" y="1780314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latin typeface="Consolas" charset="0"/>
                  <a:ea typeface="Consolas" charset="0"/>
                  <a:cs typeface="Consolas" charset="0"/>
                </a:rPr>
                <a:t>0</a:t>
              </a:r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E5447651-A9BE-2940-A906-C72D2A711055}"/>
                </a:ext>
              </a:extLst>
            </p:cNvPr>
            <p:cNvCxnSpPr/>
            <p:nvPr/>
          </p:nvCxnSpPr>
          <p:spPr>
            <a:xfrm flipH="1" flipV="1">
              <a:off x="6538452" y="1071716"/>
              <a:ext cx="94146" cy="5721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671D11F0-4076-F54D-9EAB-6C352B8DE487}"/>
              </a:ext>
            </a:extLst>
          </p:cNvPr>
          <p:cNvSpPr txBox="1"/>
          <p:nvPr/>
        </p:nvSpPr>
        <p:spPr>
          <a:xfrm>
            <a:off x="272615" y="2324100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but what if I want to turn on </a:t>
            </a:r>
            <a:r>
              <a:rPr lang="en-US" sz="2200" b="1" dirty="0"/>
              <a:t>just one bit?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86" name="Table 85">
            <a:extLst>
              <a:ext uri="{FF2B5EF4-FFF2-40B4-BE49-F238E27FC236}">
                <a16:creationId xmlns:a16="http://schemas.microsoft.com/office/drawing/2014/main" id="{57BFD7E7-3C27-FC45-9A36-A471BFB2F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932400"/>
              </p:ext>
            </p:extLst>
          </p:nvPr>
        </p:nvGraphicFramePr>
        <p:xfrm>
          <a:off x="381000" y="3715790"/>
          <a:ext cx="2596445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9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7" name="Table 86">
            <a:extLst>
              <a:ext uri="{FF2B5EF4-FFF2-40B4-BE49-F238E27FC236}">
                <a16:creationId xmlns:a16="http://schemas.microsoft.com/office/drawing/2014/main" id="{2D97C2BA-F717-BA49-8293-67EDEE0EB0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855662"/>
              </p:ext>
            </p:extLst>
          </p:nvPr>
        </p:nvGraphicFramePr>
        <p:xfrm>
          <a:off x="381000" y="4260196"/>
          <a:ext cx="2596445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9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9" name="Table 88">
            <a:extLst>
              <a:ext uri="{FF2B5EF4-FFF2-40B4-BE49-F238E27FC236}">
                <a16:creationId xmlns:a16="http://schemas.microsoft.com/office/drawing/2014/main" id="{7CD5731E-0E22-E24E-95CD-36DC2C0B10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837365"/>
              </p:ext>
            </p:extLst>
          </p:nvPr>
        </p:nvGraphicFramePr>
        <p:xfrm>
          <a:off x="381000" y="3193396"/>
          <a:ext cx="2596445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9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" name="TextBox 59">
            <a:extLst>
              <a:ext uri="{FF2B5EF4-FFF2-40B4-BE49-F238E27FC236}">
                <a16:creationId xmlns:a16="http://schemas.microsoft.com/office/drawing/2014/main" id="{3D2507E9-2BAB-844C-873C-A8B7C81EB214}"/>
              </a:ext>
            </a:extLst>
          </p:cNvPr>
          <p:cNvSpPr txBox="1"/>
          <p:nvPr/>
        </p:nvSpPr>
        <p:spPr>
          <a:xfrm>
            <a:off x="3572668" y="2303456"/>
            <a:ext cx="40771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which bitwise operation takes </a:t>
            </a:r>
            <a:r>
              <a:rPr lang="en-US" sz="2200" b="1" dirty="0"/>
              <a:t>two values </a:t>
            </a:r>
            <a:r>
              <a:rPr lang="en-US" sz="2200" dirty="0"/>
              <a:t>and can output a 1 when one of its inputs is 0?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D9B5C0-D94B-3B41-841D-E60995AB73BE}"/>
              </a:ext>
            </a:extLst>
          </p:cNvPr>
          <p:cNvSpPr txBox="1"/>
          <p:nvPr/>
        </p:nvSpPr>
        <p:spPr>
          <a:xfrm>
            <a:off x="570271" y="3667431"/>
            <a:ext cx="301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|</a:t>
            </a:r>
          </a:p>
        </p:txBody>
      </p:sp>
      <p:graphicFrame>
        <p:nvGraphicFramePr>
          <p:cNvPr id="83" name="Table 82">
            <a:extLst>
              <a:ext uri="{FF2B5EF4-FFF2-40B4-BE49-F238E27FC236}">
                <a16:creationId xmlns:a16="http://schemas.microsoft.com/office/drawing/2014/main" id="{DC6AC68E-5471-3E46-9B87-0F575BE5D0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475744"/>
              </p:ext>
            </p:extLst>
          </p:nvPr>
        </p:nvGraphicFramePr>
        <p:xfrm>
          <a:off x="898920" y="3720024"/>
          <a:ext cx="2077156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75D0B35C-86EA-AE42-BEC7-1FC66C1553A1}"/>
              </a:ext>
            </a:extLst>
          </p:cNvPr>
          <p:cNvCxnSpPr>
            <a:cxnSpLocks/>
          </p:cNvCxnSpPr>
          <p:nvPr/>
        </p:nvCxnSpPr>
        <p:spPr>
          <a:xfrm>
            <a:off x="533402" y="4233950"/>
            <a:ext cx="24440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804EDF08-58C9-6649-BB81-9CBA3D78502C}"/>
              </a:ext>
            </a:extLst>
          </p:cNvPr>
          <p:cNvSpPr txBox="1"/>
          <p:nvPr/>
        </p:nvSpPr>
        <p:spPr>
          <a:xfrm>
            <a:off x="4063911" y="3503858"/>
            <a:ext cx="40771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if I </a:t>
            </a:r>
            <a:r>
              <a:rPr lang="en-US" sz="2200" i="1" dirty="0"/>
              <a:t>just</a:t>
            </a:r>
            <a:r>
              <a:rPr lang="en-US" sz="2200" dirty="0"/>
              <a:t> want to turn on bit 1, what pattern of bits will I use?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90616D2D-A156-2D48-B234-25E1435F86F8}"/>
              </a:ext>
            </a:extLst>
          </p:cNvPr>
          <p:cNvSpPr/>
          <p:nvPr/>
        </p:nvSpPr>
        <p:spPr>
          <a:xfrm>
            <a:off x="954122" y="4967786"/>
            <a:ext cx="2286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48AA83BF-D3F7-5A40-A2E0-07A4AB0F2461}"/>
              </a:ext>
            </a:extLst>
          </p:cNvPr>
          <p:cNvSpPr/>
          <p:nvPr/>
        </p:nvSpPr>
        <p:spPr>
          <a:xfrm>
            <a:off x="1524803" y="4967786"/>
            <a:ext cx="2286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E8B0F24D-019D-1B41-B6AB-E9554154F635}"/>
              </a:ext>
            </a:extLst>
          </p:cNvPr>
          <p:cNvSpPr/>
          <p:nvPr/>
        </p:nvSpPr>
        <p:spPr>
          <a:xfrm>
            <a:off x="2666164" y="4967786"/>
            <a:ext cx="2286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9C726F14-C888-FF4E-AABA-C2D24DFC3823}"/>
              </a:ext>
            </a:extLst>
          </p:cNvPr>
          <p:cNvSpPr txBox="1"/>
          <p:nvPr/>
        </p:nvSpPr>
        <p:spPr>
          <a:xfrm>
            <a:off x="3900507" y="4410412"/>
            <a:ext cx="47538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is there a way to </a:t>
            </a:r>
            <a:r>
              <a:rPr lang="en-US" sz="2200" b="1" dirty="0"/>
              <a:t>generalize </a:t>
            </a:r>
            <a:r>
              <a:rPr lang="en-US" sz="2200" dirty="0"/>
              <a:t>this pattern based on the bit’s </a:t>
            </a:r>
            <a:r>
              <a:rPr lang="en-US" sz="2200" i="1" dirty="0"/>
              <a:t>number?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4555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82" grpId="0"/>
      <p:bldP spid="60" grpId="0"/>
      <p:bldP spid="19" grpId="0"/>
      <p:bldP spid="84" grpId="0"/>
      <p:bldP spid="85" grpId="0" animBg="1"/>
      <p:bldP spid="90" grpId="0" animBg="1"/>
      <p:bldP spid="92" grpId="0" animBg="1"/>
      <p:bldP spid="9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2D0A9-C834-E94B-BFD0-1E1C1F9AF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pattern for bit n is… 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bits[n] = 1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34FAB-7667-F740-A8FF-D0ED381B1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495300"/>
          </a:xfrm>
        </p:spPr>
        <p:txBody>
          <a:bodyPr/>
          <a:lstStyle/>
          <a:p>
            <a:r>
              <a:rPr lang="en-US" dirty="0"/>
              <a:t>let’s see.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C92C87-29FB-D84B-9802-431E651AC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C07F36-A029-7B46-981F-40538E118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8DC1C9-C69E-6E43-8658-B212253A1A30}"/>
              </a:ext>
            </a:extLst>
          </p:cNvPr>
          <p:cNvSpPr txBox="1"/>
          <p:nvPr/>
        </p:nvSpPr>
        <p:spPr>
          <a:xfrm>
            <a:off x="304800" y="929152"/>
            <a:ext cx="16493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To turn on bit #...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032807-E867-5D41-BCD8-6FC51EE2B32C}"/>
              </a:ext>
            </a:extLst>
          </p:cNvPr>
          <p:cNvSpPr txBox="1"/>
          <p:nvPr/>
        </p:nvSpPr>
        <p:spPr>
          <a:xfrm>
            <a:off x="2133600" y="929152"/>
            <a:ext cx="16493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…bitwise OR with…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8CDF88-2409-5B4A-B3C8-F504E5E96AF0}"/>
              </a:ext>
            </a:extLst>
          </p:cNvPr>
          <p:cNvSpPr txBox="1"/>
          <p:nvPr/>
        </p:nvSpPr>
        <p:spPr>
          <a:xfrm>
            <a:off x="934065" y="1760149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FAD343-C150-2640-A20A-9E106D49E896}"/>
              </a:ext>
            </a:extLst>
          </p:cNvPr>
          <p:cNvSpPr txBox="1"/>
          <p:nvPr/>
        </p:nvSpPr>
        <p:spPr>
          <a:xfrm>
            <a:off x="2405887" y="1760149"/>
            <a:ext cx="1104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0001</a:t>
            </a:r>
            <a:r>
              <a:rPr lang="en-US" sz="2800" b="1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1B2D34-54FC-D942-8EC5-A33D67F7E6FD}"/>
              </a:ext>
            </a:extLst>
          </p:cNvPr>
          <p:cNvSpPr txBox="1"/>
          <p:nvPr/>
        </p:nvSpPr>
        <p:spPr>
          <a:xfrm>
            <a:off x="934065" y="2263001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25BD89-5679-C64F-891C-B727C6971644}"/>
              </a:ext>
            </a:extLst>
          </p:cNvPr>
          <p:cNvSpPr txBox="1"/>
          <p:nvPr/>
        </p:nvSpPr>
        <p:spPr>
          <a:xfrm>
            <a:off x="2405887" y="2263001"/>
            <a:ext cx="1104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0010</a:t>
            </a:r>
            <a:r>
              <a:rPr lang="en-US" sz="2800" b="1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en-US" sz="2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54A225-5D6B-674C-8098-EA391C53F1C4}"/>
              </a:ext>
            </a:extLst>
          </p:cNvPr>
          <p:cNvSpPr txBox="1"/>
          <p:nvPr/>
        </p:nvSpPr>
        <p:spPr>
          <a:xfrm>
            <a:off x="934065" y="2765853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D14600-7B12-1840-9032-8EECE81C4225}"/>
              </a:ext>
            </a:extLst>
          </p:cNvPr>
          <p:cNvSpPr txBox="1"/>
          <p:nvPr/>
        </p:nvSpPr>
        <p:spPr>
          <a:xfrm>
            <a:off x="2405887" y="2765853"/>
            <a:ext cx="1104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0100</a:t>
            </a:r>
            <a:r>
              <a:rPr lang="en-US" sz="2800" b="1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en-US" sz="2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ED58FF-AC5A-6049-BB14-034A75CA2478}"/>
              </a:ext>
            </a:extLst>
          </p:cNvPr>
          <p:cNvSpPr txBox="1"/>
          <p:nvPr/>
        </p:nvSpPr>
        <p:spPr>
          <a:xfrm>
            <a:off x="934065" y="3268705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D61478-03BB-994F-85CD-50EB933A0DA9}"/>
              </a:ext>
            </a:extLst>
          </p:cNvPr>
          <p:cNvSpPr txBox="1"/>
          <p:nvPr/>
        </p:nvSpPr>
        <p:spPr>
          <a:xfrm>
            <a:off x="2405887" y="3268705"/>
            <a:ext cx="1104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1000</a:t>
            </a:r>
            <a:r>
              <a:rPr lang="en-US" sz="2800" b="1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en-US" sz="2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58F4306-E1BC-5B44-A374-5FA67D417361}"/>
              </a:ext>
            </a:extLst>
          </p:cNvPr>
          <p:cNvGrpSpPr/>
          <p:nvPr/>
        </p:nvGrpSpPr>
        <p:grpSpPr>
          <a:xfrm>
            <a:off x="4148460" y="679155"/>
            <a:ext cx="2861940" cy="1080994"/>
            <a:chOff x="186060" y="1125794"/>
            <a:chExt cx="2861940" cy="1080994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DE0D0F28-0BA1-9A4D-AAB5-906D5EAE6CB3}"/>
                </a:ext>
              </a:extLst>
            </p:cNvPr>
            <p:cNvSpPr/>
            <p:nvPr/>
          </p:nvSpPr>
          <p:spPr>
            <a:xfrm>
              <a:off x="1035434" y="1125794"/>
              <a:ext cx="228600" cy="2286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416686AE-EDCF-9747-801F-F0C8F0E6A629}"/>
                </a:ext>
              </a:extLst>
            </p:cNvPr>
            <p:cNvSpPr/>
            <p:nvPr/>
          </p:nvSpPr>
          <p:spPr>
            <a:xfrm>
              <a:off x="1606115" y="1125794"/>
              <a:ext cx="228600" cy="2286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D51360CA-F73E-924F-84EA-9592B356E5AE}"/>
                </a:ext>
              </a:extLst>
            </p:cNvPr>
            <p:cNvSpPr/>
            <p:nvPr/>
          </p:nvSpPr>
          <p:spPr>
            <a:xfrm>
              <a:off x="2176796" y="1125794"/>
              <a:ext cx="228600" cy="2286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A74DD2FC-E5BA-BA46-9F4D-8E353F05103C}"/>
                </a:ext>
              </a:extLst>
            </p:cNvPr>
            <p:cNvSpPr/>
            <p:nvPr/>
          </p:nvSpPr>
          <p:spPr>
            <a:xfrm>
              <a:off x="2747476" y="1125794"/>
              <a:ext cx="228600" cy="2286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D391FFF-2F5B-DE4B-A960-FC28DCA32B09}"/>
                </a:ext>
              </a:extLst>
            </p:cNvPr>
            <p:cNvSpPr txBox="1"/>
            <p:nvPr/>
          </p:nvSpPr>
          <p:spPr>
            <a:xfrm>
              <a:off x="958816" y="1354394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0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7F04C1C-E40C-C74E-AE39-80E8D932486C}"/>
                </a:ext>
              </a:extLst>
            </p:cNvPr>
            <p:cNvSpPr txBox="1"/>
            <p:nvPr/>
          </p:nvSpPr>
          <p:spPr>
            <a:xfrm>
              <a:off x="1534192" y="1354394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0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9455D25-728F-4C41-8F41-D88FADE01706}"/>
                </a:ext>
              </a:extLst>
            </p:cNvPr>
            <p:cNvSpPr txBox="1"/>
            <p:nvPr/>
          </p:nvSpPr>
          <p:spPr>
            <a:xfrm>
              <a:off x="2100178" y="1354394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0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84A92B6-6532-3345-90BF-6D974EE78E14}"/>
                </a:ext>
              </a:extLst>
            </p:cNvPr>
            <p:cNvSpPr txBox="1"/>
            <p:nvPr/>
          </p:nvSpPr>
          <p:spPr>
            <a:xfrm>
              <a:off x="2666164" y="1354394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0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0E043C1-6F4C-BB4C-9519-1683EEFC344A}"/>
                </a:ext>
              </a:extLst>
            </p:cNvPr>
            <p:cNvSpPr txBox="1"/>
            <p:nvPr/>
          </p:nvSpPr>
          <p:spPr>
            <a:xfrm>
              <a:off x="986869" y="1806678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latin typeface="Consolas" charset="0"/>
                  <a:ea typeface="Consolas" charset="0"/>
                  <a:cs typeface="Consolas" charset="0"/>
                </a:rPr>
                <a:t>3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F4ED0D8-A46B-B648-A9F3-93CC6302A9CC}"/>
                </a:ext>
              </a:extLst>
            </p:cNvPr>
            <p:cNvSpPr txBox="1"/>
            <p:nvPr/>
          </p:nvSpPr>
          <p:spPr>
            <a:xfrm>
              <a:off x="1562245" y="1806678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latin typeface="Consolas" charset="0"/>
                  <a:ea typeface="Consolas" charset="0"/>
                  <a:cs typeface="Consolas" charset="0"/>
                </a:rPr>
                <a:t>2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DBA9ED5-2B6B-4D49-999E-17C0D7308F7B}"/>
                </a:ext>
              </a:extLst>
            </p:cNvPr>
            <p:cNvSpPr txBox="1"/>
            <p:nvPr/>
          </p:nvSpPr>
          <p:spPr>
            <a:xfrm>
              <a:off x="2128231" y="1806678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latin typeface="Consolas" charset="0"/>
                  <a:ea typeface="Consolas" charset="0"/>
                  <a:cs typeface="Consolas" charset="0"/>
                </a:rPr>
                <a:t>1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A9E7C68-F1FF-B04B-BF0D-B69D5ADAB3DE}"/>
                </a:ext>
              </a:extLst>
            </p:cNvPr>
            <p:cNvSpPr txBox="1"/>
            <p:nvPr/>
          </p:nvSpPr>
          <p:spPr>
            <a:xfrm>
              <a:off x="2694217" y="1806678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latin typeface="Consolas" charset="0"/>
                  <a:ea typeface="Consolas" charset="0"/>
                  <a:cs typeface="Consolas" charset="0"/>
                </a:rPr>
                <a:t>0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8EF1ED8-C825-2949-8640-8AD296A390CE}"/>
                </a:ext>
              </a:extLst>
            </p:cNvPr>
            <p:cNvSpPr txBox="1"/>
            <p:nvPr/>
          </p:nvSpPr>
          <p:spPr>
            <a:xfrm>
              <a:off x="186060" y="1806678"/>
              <a:ext cx="7040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/>
                <a:t>Bit #</a:t>
              </a: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4733FCF6-7622-EF45-86D9-B0575BF2352C}"/>
              </a:ext>
            </a:extLst>
          </p:cNvPr>
          <p:cNvSpPr txBox="1"/>
          <p:nvPr/>
        </p:nvSpPr>
        <p:spPr>
          <a:xfrm>
            <a:off x="4214896" y="2033993"/>
            <a:ext cx="40771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wait a second. these look like </a:t>
            </a:r>
            <a:r>
              <a:rPr lang="en-US" sz="2200" b="1" dirty="0"/>
              <a:t>shifted </a:t>
            </a:r>
            <a:r>
              <a:rPr lang="en-US" sz="2200" dirty="0"/>
              <a:t>versions of each other!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A322C25-A5A4-E040-A7AC-7F4E0D7B3201}"/>
              </a:ext>
            </a:extLst>
          </p:cNvPr>
          <p:cNvSpPr txBox="1"/>
          <p:nvPr/>
        </p:nvSpPr>
        <p:spPr>
          <a:xfrm>
            <a:off x="3743632" y="2988424"/>
            <a:ext cx="51200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you start with 1 and </a:t>
            </a:r>
            <a:r>
              <a:rPr lang="en-US" sz="2200" b="1" dirty="0"/>
              <a:t>shift it left </a:t>
            </a:r>
            <a:r>
              <a:rPr lang="en-US" sz="2200" dirty="0"/>
              <a:t>by the </a:t>
            </a:r>
            <a:r>
              <a:rPr lang="en-US" sz="2200" b="1" dirty="0"/>
              <a:t>number of the bit </a:t>
            </a:r>
            <a:r>
              <a:rPr lang="en-US" sz="2200" dirty="0"/>
              <a:t>you want to turn on.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2EDD3D0-59C1-6C43-B415-87F66162AACA}"/>
              </a:ext>
            </a:extLst>
          </p:cNvPr>
          <p:cNvSpPr txBox="1"/>
          <p:nvPr/>
        </p:nvSpPr>
        <p:spPr>
          <a:xfrm>
            <a:off x="316283" y="4142692"/>
            <a:ext cx="85114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so: </a:t>
            </a:r>
            <a:r>
              <a:rPr lang="en-US" sz="2200" b="1" dirty="0"/>
              <a:t>to turn on bit </a:t>
            </a:r>
            <a:r>
              <a:rPr lang="en-US" sz="2200" b="1" i="1" dirty="0"/>
              <a:t>n</a:t>
            </a:r>
            <a:r>
              <a:rPr lang="en-US" sz="2200" b="1" dirty="0"/>
              <a:t>, you bitwise OR with (1 shifted left by n). </a:t>
            </a:r>
            <a:r>
              <a:rPr lang="en-US" sz="2200" dirty="0"/>
              <a:t>or,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bits = bits | (1 &lt;&lt; n);</a:t>
            </a:r>
            <a:endParaRPr lang="en-US" sz="32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6804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/>
      <p:bldP spid="46" grpId="0"/>
      <p:bldP spid="47" grpId="0"/>
      <p:bldP spid="4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>
            <a:extLst>
              <a:ext uri="{FF2B5EF4-FFF2-40B4-BE49-F238E27FC236}">
                <a16:creationId xmlns:a16="http://schemas.microsoft.com/office/drawing/2014/main" id="{47D9E7E6-72F9-D54A-B853-3E55D230C618}"/>
              </a:ext>
            </a:extLst>
          </p:cNvPr>
          <p:cNvGrpSpPr/>
          <p:nvPr/>
        </p:nvGrpSpPr>
        <p:grpSpPr>
          <a:xfrm>
            <a:off x="497982" y="4885138"/>
            <a:ext cx="501445" cy="363794"/>
            <a:chOff x="6499123" y="1042219"/>
            <a:chExt cx="501445" cy="363794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6A3BB114-82B9-8542-9CBD-C8DE6845AC52}"/>
                </a:ext>
              </a:extLst>
            </p:cNvPr>
            <p:cNvSpPr/>
            <p:nvPr/>
          </p:nvSpPr>
          <p:spPr>
            <a:xfrm>
              <a:off x="6641834" y="109943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6A232DE7-B5B1-1448-8F53-C6691B185B8C}"/>
                </a:ext>
              </a:extLst>
            </p:cNvPr>
            <p:cNvCxnSpPr/>
            <p:nvPr/>
          </p:nvCxnSpPr>
          <p:spPr>
            <a:xfrm flipH="1" flipV="1">
              <a:off x="6499123" y="1042219"/>
              <a:ext cx="94146" cy="5721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8663B03-A478-5948-90C6-CA1890C4E6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38452" y="1307690"/>
              <a:ext cx="98323" cy="7865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78F5EBD9-06E0-BE40-A789-69242951EC4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62917" y="1071716"/>
              <a:ext cx="94146" cy="5721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A49A174-9712-8849-83D8-DEEF38884A04}"/>
                </a:ext>
              </a:extLst>
            </p:cNvPr>
            <p:cNvCxnSpPr>
              <a:cxnSpLocks/>
            </p:cNvCxnSpPr>
            <p:nvPr/>
          </p:nvCxnSpPr>
          <p:spPr>
            <a:xfrm>
              <a:off x="6872748" y="1317523"/>
              <a:ext cx="127820" cy="8849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E37C7EC-4B14-594B-AD07-EF78FD219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Turning bits off  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bits[n] = 0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22A02-AE48-2A4D-9C54-C887608D4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493048"/>
          </a:xfrm>
        </p:spPr>
        <p:txBody>
          <a:bodyPr/>
          <a:lstStyle/>
          <a:p>
            <a:r>
              <a:rPr lang="en-US" dirty="0"/>
              <a:t>now I want to do the opposite.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CF4B2C-DD46-CF4A-913E-F705D0811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D994EB-653E-7E44-ACC3-55963C501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7FFE502-3A85-DD4D-8BC8-4F3471C79B59}"/>
              </a:ext>
            </a:extLst>
          </p:cNvPr>
          <p:cNvGrpSpPr/>
          <p:nvPr/>
        </p:nvGrpSpPr>
        <p:grpSpPr>
          <a:xfrm>
            <a:off x="1639343" y="4884977"/>
            <a:ext cx="501445" cy="363794"/>
            <a:chOff x="6499123" y="1042219"/>
            <a:chExt cx="501445" cy="363794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93B0DFDC-5D8F-BA45-8A92-18BE684244F5}"/>
                </a:ext>
              </a:extLst>
            </p:cNvPr>
            <p:cNvSpPr/>
            <p:nvPr/>
          </p:nvSpPr>
          <p:spPr>
            <a:xfrm>
              <a:off x="6641834" y="109943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9DFE3F6A-76BA-874F-A789-F206EEA3C94F}"/>
                </a:ext>
              </a:extLst>
            </p:cNvPr>
            <p:cNvCxnSpPr/>
            <p:nvPr/>
          </p:nvCxnSpPr>
          <p:spPr>
            <a:xfrm flipH="1" flipV="1">
              <a:off x="6499123" y="1042219"/>
              <a:ext cx="94146" cy="5721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6582DBE-84F2-2449-A62D-475C350FFC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38452" y="1307690"/>
              <a:ext cx="98323" cy="7865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A2AD67A-902C-7746-8882-52FD84458C1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62917" y="1071716"/>
              <a:ext cx="94146" cy="5721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884BB5B-42C2-6E47-AF47-174DB3481607}"/>
                </a:ext>
              </a:extLst>
            </p:cNvPr>
            <p:cNvCxnSpPr>
              <a:cxnSpLocks/>
            </p:cNvCxnSpPr>
            <p:nvPr/>
          </p:nvCxnSpPr>
          <p:spPr>
            <a:xfrm>
              <a:off x="6872748" y="1317523"/>
              <a:ext cx="127820" cy="8849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FA655464-ACC0-E240-87CC-E2BEA28725FE}"/>
              </a:ext>
            </a:extLst>
          </p:cNvPr>
          <p:cNvSpPr txBox="1"/>
          <p:nvPr/>
        </p:nvSpPr>
        <p:spPr>
          <a:xfrm>
            <a:off x="-40558" y="2290979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 want to turn off </a:t>
            </a:r>
            <a:r>
              <a:rPr lang="en-US" sz="2200" b="1" dirty="0"/>
              <a:t>just one bit, </a:t>
            </a:r>
            <a:r>
              <a:rPr lang="en-US" sz="2200" dirty="0"/>
              <a:t>say bit #2.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4446F7A3-D5B9-6E4D-9540-BE8AFD1F08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501621"/>
              </p:ext>
            </p:extLst>
          </p:nvPr>
        </p:nvGraphicFramePr>
        <p:xfrm>
          <a:off x="67827" y="3682669"/>
          <a:ext cx="2596445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9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7FF02A22-BD93-7C4D-81D8-A602B9C116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999846"/>
              </p:ext>
            </p:extLst>
          </p:nvPr>
        </p:nvGraphicFramePr>
        <p:xfrm>
          <a:off x="67827" y="4227075"/>
          <a:ext cx="2596445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9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6D439940-5683-4440-938E-73D7B56AC1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651629"/>
              </p:ext>
            </p:extLst>
          </p:nvPr>
        </p:nvGraphicFramePr>
        <p:xfrm>
          <a:off x="67827" y="3160275"/>
          <a:ext cx="2596445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9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8D93D3D2-D9AF-834F-B915-98E47C8EB4D9}"/>
              </a:ext>
            </a:extLst>
          </p:cNvPr>
          <p:cNvSpPr txBox="1"/>
          <p:nvPr/>
        </p:nvSpPr>
        <p:spPr>
          <a:xfrm>
            <a:off x="152400" y="3634310"/>
            <a:ext cx="489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&amp;</a:t>
            </a:r>
          </a:p>
        </p:txBody>
      </p:sp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2FB9C546-CBEF-A941-BC15-7C9C40389B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213811"/>
              </p:ext>
            </p:extLst>
          </p:nvPr>
        </p:nvGraphicFramePr>
        <p:xfrm>
          <a:off x="587116" y="3682669"/>
          <a:ext cx="2077156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CBAF0FB-CF7C-8242-9A36-B233A9C84626}"/>
              </a:ext>
            </a:extLst>
          </p:cNvPr>
          <p:cNvCxnSpPr>
            <a:cxnSpLocks/>
          </p:cNvCxnSpPr>
          <p:nvPr/>
        </p:nvCxnSpPr>
        <p:spPr>
          <a:xfrm>
            <a:off x="220229" y="4200829"/>
            <a:ext cx="24440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849973A1-D63C-834F-9C85-926EC765B0C4}"/>
              </a:ext>
            </a:extLst>
          </p:cNvPr>
          <p:cNvSpPr/>
          <p:nvPr/>
        </p:nvSpPr>
        <p:spPr>
          <a:xfrm>
            <a:off x="1211630" y="4934665"/>
            <a:ext cx="2286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47B2069A-087D-BF4A-AA11-60C5EDA29425}"/>
              </a:ext>
            </a:extLst>
          </p:cNvPr>
          <p:cNvSpPr/>
          <p:nvPr/>
        </p:nvSpPr>
        <p:spPr>
          <a:xfrm>
            <a:off x="2352991" y="4934665"/>
            <a:ext cx="2286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770E1D9E-7D67-F74C-8DB2-33800F81B276}"/>
              </a:ext>
            </a:extLst>
          </p:cNvPr>
          <p:cNvGrpSpPr/>
          <p:nvPr/>
        </p:nvGrpSpPr>
        <p:grpSpPr>
          <a:xfrm>
            <a:off x="381000" y="1104900"/>
            <a:ext cx="2155277" cy="1138205"/>
            <a:chOff x="381000" y="1104900"/>
            <a:chExt cx="2155277" cy="113820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799A496-B74D-8543-A02F-BE51935FDA1B}"/>
                </a:ext>
              </a:extLst>
            </p:cNvPr>
            <p:cNvGrpSpPr/>
            <p:nvPr/>
          </p:nvGrpSpPr>
          <p:grpSpPr>
            <a:xfrm>
              <a:off x="381000" y="1104900"/>
              <a:ext cx="501445" cy="363794"/>
              <a:chOff x="6499123" y="1042219"/>
              <a:chExt cx="501445" cy="363794"/>
            </a:xfrm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49F9C7AF-99FB-FE40-9229-9ACCE60FA05C}"/>
                  </a:ext>
                </a:extLst>
              </p:cNvPr>
              <p:cNvSpPr/>
              <p:nvPr/>
            </p:nvSpPr>
            <p:spPr>
              <a:xfrm>
                <a:off x="6641834" y="1099430"/>
                <a:ext cx="228600" cy="2286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0C78C466-F791-9443-9919-FB74B2226523}"/>
                  </a:ext>
                </a:extLst>
              </p:cNvPr>
              <p:cNvCxnSpPr/>
              <p:nvPr/>
            </p:nvCxnSpPr>
            <p:spPr>
              <a:xfrm flipH="1" flipV="1">
                <a:off x="6499123" y="1042219"/>
                <a:ext cx="94146" cy="5721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EE15C8B6-6A01-3846-BFF7-E80206B304F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538452" y="1307690"/>
                <a:ext cx="98323" cy="7865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5EDC0B3E-705C-8448-A4D9-92D6C2D34C6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62917" y="1071716"/>
                <a:ext cx="94146" cy="5721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B14C05CA-C7B5-C342-9DEB-3F6BE99F2A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72748" y="1317523"/>
                <a:ext cx="127820" cy="8849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E378EFD-8A44-9140-9497-2474B10B79BF}"/>
                </a:ext>
              </a:extLst>
            </p:cNvPr>
            <p:cNvGrpSpPr/>
            <p:nvPr/>
          </p:nvGrpSpPr>
          <p:grpSpPr>
            <a:xfrm>
              <a:off x="951271" y="1104900"/>
              <a:ext cx="501445" cy="363794"/>
              <a:chOff x="6499123" y="1042219"/>
              <a:chExt cx="501445" cy="363794"/>
            </a:xfrm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901D1B02-7A9B-D547-805F-A0D717B4D5FD}"/>
                  </a:ext>
                </a:extLst>
              </p:cNvPr>
              <p:cNvSpPr/>
              <p:nvPr/>
            </p:nvSpPr>
            <p:spPr>
              <a:xfrm>
                <a:off x="6641834" y="1099430"/>
                <a:ext cx="228600" cy="2286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764BA6A1-9050-0049-B9E9-3671D3AB4AAB}"/>
                  </a:ext>
                </a:extLst>
              </p:cNvPr>
              <p:cNvCxnSpPr/>
              <p:nvPr/>
            </p:nvCxnSpPr>
            <p:spPr>
              <a:xfrm flipH="1" flipV="1">
                <a:off x="6499123" y="1042219"/>
                <a:ext cx="94146" cy="5721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361BD584-45DA-7840-9DAF-997FE13FCA9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538452" y="1307690"/>
                <a:ext cx="98323" cy="7865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887895D6-1FFA-2346-A89A-4D9BBD07C13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62917" y="1071716"/>
                <a:ext cx="94146" cy="5721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23492D6-3C72-2B42-B682-C84A4360DA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72748" y="1317523"/>
                <a:ext cx="127820" cy="8849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CA36CA43-605A-E244-A438-006814E31243}"/>
                </a:ext>
              </a:extLst>
            </p:cNvPr>
            <p:cNvGrpSpPr/>
            <p:nvPr/>
          </p:nvGrpSpPr>
          <p:grpSpPr>
            <a:xfrm>
              <a:off x="1521542" y="1104900"/>
              <a:ext cx="501445" cy="363794"/>
              <a:chOff x="6499123" y="1042219"/>
              <a:chExt cx="501445" cy="363794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DB616831-E6CB-B04F-A3E0-8AA4C9A02897}"/>
                  </a:ext>
                </a:extLst>
              </p:cNvPr>
              <p:cNvSpPr/>
              <p:nvPr/>
            </p:nvSpPr>
            <p:spPr>
              <a:xfrm>
                <a:off x="6641834" y="1099430"/>
                <a:ext cx="228600" cy="2286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45BBFF63-88F4-4848-845A-0921B164B773}"/>
                  </a:ext>
                </a:extLst>
              </p:cNvPr>
              <p:cNvCxnSpPr/>
              <p:nvPr/>
            </p:nvCxnSpPr>
            <p:spPr>
              <a:xfrm flipH="1" flipV="1">
                <a:off x="6499123" y="1042219"/>
                <a:ext cx="94146" cy="5721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4BB3CE1-FB54-F946-8ED8-CDC9CEBBAD3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538452" y="1307690"/>
                <a:ext cx="98323" cy="7865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6C938277-6A5D-424D-A0F5-EAB7041F6FB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62917" y="1071716"/>
                <a:ext cx="94146" cy="5721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C46068BD-6991-8E48-8952-7610BDDA67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72748" y="1317523"/>
                <a:ext cx="127820" cy="8849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4318E80-A0FC-854D-9C60-A0B6689948BD}"/>
                </a:ext>
              </a:extLst>
            </p:cNvPr>
            <p:cNvSpPr txBox="1"/>
            <p:nvPr/>
          </p:nvSpPr>
          <p:spPr>
            <a:xfrm>
              <a:off x="447093" y="1390711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A522CBF-34FA-D64A-988E-AAD0B5A81D4B}"/>
                </a:ext>
              </a:extLst>
            </p:cNvPr>
            <p:cNvSpPr txBox="1"/>
            <p:nvPr/>
          </p:nvSpPr>
          <p:spPr>
            <a:xfrm>
              <a:off x="1022469" y="1390711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1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1AB376D-931D-6143-BE8D-40178F8F8E71}"/>
                </a:ext>
              </a:extLst>
            </p:cNvPr>
            <p:cNvSpPr txBox="1"/>
            <p:nvPr/>
          </p:nvSpPr>
          <p:spPr>
            <a:xfrm>
              <a:off x="1588455" y="1390711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BE4CD94-F7DF-9442-9F5A-7E159F02F37F}"/>
                </a:ext>
              </a:extLst>
            </p:cNvPr>
            <p:cNvSpPr txBox="1"/>
            <p:nvPr/>
          </p:nvSpPr>
          <p:spPr>
            <a:xfrm>
              <a:off x="2154441" y="1390711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0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F592FCA-75D5-714A-98FA-73B1D8FAAD20}"/>
                </a:ext>
              </a:extLst>
            </p:cNvPr>
            <p:cNvSpPr txBox="1"/>
            <p:nvPr/>
          </p:nvSpPr>
          <p:spPr>
            <a:xfrm>
              <a:off x="475146" y="1842995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latin typeface="Consolas" charset="0"/>
                  <a:ea typeface="Consolas" charset="0"/>
                  <a:cs typeface="Consolas" charset="0"/>
                </a:rPr>
                <a:t>3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1EE5941-2849-F94E-8FE8-263727AA1555}"/>
                </a:ext>
              </a:extLst>
            </p:cNvPr>
            <p:cNvSpPr txBox="1"/>
            <p:nvPr/>
          </p:nvSpPr>
          <p:spPr>
            <a:xfrm>
              <a:off x="1050522" y="1842995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latin typeface="Consolas" charset="0"/>
                  <a:ea typeface="Consolas" charset="0"/>
                  <a:cs typeface="Consolas" charset="0"/>
                </a:rPr>
                <a:t>2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CEDEF36-701F-CA4E-9991-EE3EB6BDF085}"/>
                </a:ext>
              </a:extLst>
            </p:cNvPr>
            <p:cNvSpPr txBox="1"/>
            <p:nvPr/>
          </p:nvSpPr>
          <p:spPr>
            <a:xfrm>
              <a:off x="1616508" y="1842995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latin typeface="Consolas" charset="0"/>
                  <a:ea typeface="Consolas" charset="0"/>
                  <a:cs typeface="Consolas" charset="0"/>
                </a:rPr>
                <a:t>1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6B4F8D4-DD51-5048-869A-4D20B34BA7E1}"/>
                </a:ext>
              </a:extLst>
            </p:cNvPr>
            <p:cNvSpPr txBox="1"/>
            <p:nvPr/>
          </p:nvSpPr>
          <p:spPr>
            <a:xfrm>
              <a:off x="2182494" y="1842995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latin typeface="Consolas" charset="0"/>
                  <a:ea typeface="Consolas" charset="0"/>
                  <a:cs typeface="Consolas" charset="0"/>
                </a:rPr>
                <a:t>0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D119B8B-C141-A74B-9123-B90BF3F067A2}"/>
                </a:ext>
              </a:extLst>
            </p:cNvPr>
            <p:cNvCxnSpPr/>
            <p:nvPr/>
          </p:nvCxnSpPr>
          <p:spPr>
            <a:xfrm flipH="1" flipV="1">
              <a:off x="420329" y="1134397"/>
              <a:ext cx="94146" cy="5721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284418F4-4475-1048-A9B3-C94BDCF29991}"/>
                </a:ext>
              </a:extLst>
            </p:cNvPr>
            <p:cNvSpPr/>
            <p:nvPr/>
          </p:nvSpPr>
          <p:spPr>
            <a:xfrm>
              <a:off x="2238434" y="1157445"/>
              <a:ext cx="228600" cy="2286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822328BC-D667-1741-9E44-2D28298B6F95}"/>
              </a:ext>
            </a:extLst>
          </p:cNvPr>
          <p:cNvSpPr txBox="1"/>
          <p:nvPr/>
        </p:nvSpPr>
        <p:spPr>
          <a:xfrm>
            <a:off x="2974326" y="1023853"/>
            <a:ext cx="58683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which bitwise operation takes </a:t>
            </a:r>
            <a:r>
              <a:rPr lang="en-US" sz="2200" b="1" dirty="0"/>
              <a:t>two values </a:t>
            </a:r>
            <a:r>
              <a:rPr lang="en-US" sz="2200" dirty="0"/>
              <a:t>and can output a 0 when one of its inputs is 0?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24547AF-C735-1044-B124-12BDE608FEED}"/>
              </a:ext>
            </a:extLst>
          </p:cNvPr>
          <p:cNvSpPr txBox="1"/>
          <p:nvPr/>
        </p:nvSpPr>
        <p:spPr>
          <a:xfrm>
            <a:off x="3509084" y="1828797"/>
            <a:ext cx="49564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if we come up with the pattern of bits needed, it looks odd.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0FA558B-34DD-7E4D-B969-63720CF18247}"/>
              </a:ext>
            </a:extLst>
          </p:cNvPr>
          <p:cNvSpPr txBox="1"/>
          <p:nvPr/>
        </p:nvSpPr>
        <p:spPr>
          <a:xfrm>
            <a:off x="3331788" y="2595737"/>
            <a:ext cx="5153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but this pattern of bits is not arbitrary. remember that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(1 &lt;&lt; 2) = 0100</a:t>
            </a:r>
            <a:r>
              <a:rPr lang="en-US" sz="2200" b="1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en-US" sz="2400" b="1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46C2D13-9DE8-4E4C-A21C-5B166A1DBCC7}"/>
              </a:ext>
            </a:extLst>
          </p:cNvPr>
          <p:cNvSpPr txBox="1"/>
          <p:nvPr/>
        </p:nvSpPr>
        <p:spPr>
          <a:xfrm>
            <a:off x="3297386" y="3451489"/>
            <a:ext cx="5153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is the </a:t>
            </a:r>
            <a:r>
              <a:rPr lang="en-US" sz="2200" b="1" dirty="0"/>
              <a:t>bitwise NOT of that value!</a:t>
            </a:r>
            <a:endParaRPr lang="en-US" sz="2400" b="1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10E2560-524D-E847-AC00-27B25866164F}"/>
              </a:ext>
            </a:extLst>
          </p:cNvPr>
          <p:cNvSpPr txBox="1"/>
          <p:nvPr/>
        </p:nvSpPr>
        <p:spPr>
          <a:xfrm>
            <a:off x="3246733" y="3963983"/>
            <a:ext cx="5580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so: </a:t>
            </a:r>
            <a:r>
              <a:rPr lang="en-US" sz="2200" b="1" dirty="0"/>
              <a:t>to turn off bit </a:t>
            </a:r>
            <a:r>
              <a:rPr lang="en-US" sz="2200" b="1" i="1" dirty="0"/>
              <a:t>n</a:t>
            </a:r>
            <a:r>
              <a:rPr lang="en-US" sz="2200" b="1" dirty="0"/>
              <a:t>, you bitwise AND with the NOT of (1 shifted left by n). </a:t>
            </a:r>
            <a:r>
              <a:rPr lang="en-US" sz="2200" dirty="0"/>
              <a:t>or,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bits = bits &amp; ~(1 &lt;&lt; n);</a:t>
            </a:r>
            <a:endParaRPr lang="en-US" sz="32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3992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0" grpId="0"/>
      <p:bldP spid="54" grpId="0" animBg="1"/>
      <p:bldP spid="55" grpId="0" animBg="1"/>
      <p:bldP spid="63" grpId="0"/>
      <p:bldP spid="64" grpId="0"/>
      <p:bldP spid="66" grpId="0"/>
      <p:bldP spid="67" grpId="0"/>
      <p:bldP spid="6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71639-DFD4-5C4E-9F3E-D9DFA4E3F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if bits are 1 or 0  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if(bits[n] != 0)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C027A-3AD8-9649-B098-E368259CC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914399"/>
          </a:xfrm>
        </p:spPr>
        <p:txBody>
          <a:bodyPr/>
          <a:lstStyle/>
          <a:p>
            <a:r>
              <a:rPr lang="en-US" dirty="0"/>
              <a:t>now we have a pattern of bits that represents </a:t>
            </a:r>
            <a:r>
              <a:rPr lang="en-US" b="1" dirty="0"/>
              <a:t>buttons</a:t>
            </a:r>
            <a:r>
              <a:rPr lang="en-US" dirty="0"/>
              <a:t> being pressed.</a:t>
            </a:r>
          </a:p>
          <a:p>
            <a:r>
              <a:rPr lang="en-US" dirty="0"/>
              <a:t>I want to see if button 1 is pressed and do something based on that.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85C075-E445-954E-A0E3-E2643F3E3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C96927-04FE-784A-9978-A9DAF12FD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2EF7BFDA-D2AB-3B41-BA81-8C283CFA69EC}"/>
              </a:ext>
            </a:extLst>
          </p:cNvPr>
          <p:cNvGrpSpPr/>
          <p:nvPr/>
        </p:nvGrpSpPr>
        <p:grpSpPr>
          <a:xfrm>
            <a:off x="152400" y="1257300"/>
            <a:ext cx="2489500" cy="1512377"/>
            <a:chOff x="152400" y="1257300"/>
            <a:chExt cx="2489500" cy="1512377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B7C7D5AA-4F9A-5C48-89B0-E68E7FE62913}"/>
                </a:ext>
              </a:extLst>
            </p:cNvPr>
            <p:cNvSpPr/>
            <p:nvPr/>
          </p:nvSpPr>
          <p:spPr>
            <a:xfrm>
              <a:off x="1763961" y="1684017"/>
              <a:ext cx="228600" cy="2286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CB51C5F-CEE8-8941-9096-AC16124E0406}"/>
                </a:ext>
              </a:extLst>
            </p:cNvPr>
            <p:cNvSpPr txBox="1"/>
            <p:nvPr/>
          </p:nvSpPr>
          <p:spPr>
            <a:xfrm rot="2654288">
              <a:off x="1290087" y="1257300"/>
              <a:ext cx="74892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/>
                <a:t>👉</a:t>
              </a:r>
              <a:endParaRPr lang="en-US" sz="3200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D304208-1B67-5C49-9C1F-D90C879D3277}"/>
                </a:ext>
              </a:extLst>
            </p:cNvPr>
            <p:cNvSpPr txBox="1"/>
            <p:nvPr/>
          </p:nvSpPr>
          <p:spPr>
            <a:xfrm>
              <a:off x="552716" y="1917283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1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C8794E8-4196-CA42-B572-5B0906ACBDEE}"/>
                </a:ext>
              </a:extLst>
            </p:cNvPr>
            <p:cNvSpPr txBox="1"/>
            <p:nvPr/>
          </p:nvSpPr>
          <p:spPr>
            <a:xfrm>
              <a:off x="1128092" y="1917283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0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82C43C2-3FA1-7745-84A2-722707D5E9A8}"/>
                </a:ext>
              </a:extLst>
            </p:cNvPr>
            <p:cNvSpPr txBox="1"/>
            <p:nvPr/>
          </p:nvSpPr>
          <p:spPr>
            <a:xfrm>
              <a:off x="1694078" y="1917283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1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A114BB4-F2C5-9E43-A76E-1DB6C24345DD}"/>
                </a:ext>
              </a:extLst>
            </p:cNvPr>
            <p:cNvSpPr txBox="1"/>
            <p:nvPr/>
          </p:nvSpPr>
          <p:spPr>
            <a:xfrm>
              <a:off x="2260064" y="1917283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5E85017-CC9A-8845-8291-EA1AF4964531}"/>
                </a:ext>
              </a:extLst>
            </p:cNvPr>
            <p:cNvSpPr txBox="1"/>
            <p:nvPr/>
          </p:nvSpPr>
          <p:spPr>
            <a:xfrm>
              <a:off x="580769" y="2369567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latin typeface="Consolas" charset="0"/>
                  <a:ea typeface="Consolas" charset="0"/>
                  <a:cs typeface="Consolas" charset="0"/>
                </a:rPr>
                <a:t>3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5298714-8C0B-8446-A8E1-5588114F17E9}"/>
                </a:ext>
              </a:extLst>
            </p:cNvPr>
            <p:cNvSpPr txBox="1"/>
            <p:nvPr/>
          </p:nvSpPr>
          <p:spPr>
            <a:xfrm>
              <a:off x="1156145" y="2369567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latin typeface="Consolas" charset="0"/>
                  <a:ea typeface="Consolas" charset="0"/>
                  <a:cs typeface="Consolas" charset="0"/>
                </a:rPr>
                <a:t>2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2C2476B-9EE3-C944-8308-EB1708724C4A}"/>
                </a:ext>
              </a:extLst>
            </p:cNvPr>
            <p:cNvSpPr txBox="1"/>
            <p:nvPr/>
          </p:nvSpPr>
          <p:spPr>
            <a:xfrm>
              <a:off x="1722131" y="2369567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latin typeface="Consolas" charset="0"/>
                  <a:ea typeface="Consolas" charset="0"/>
                  <a:cs typeface="Consolas" charset="0"/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DF3F8A0-9AE4-4949-A411-C309E69C5C1E}"/>
                </a:ext>
              </a:extLst>
            </p:cNvPr>
            <p:cNvSpPr txBox="1"/>
            <p:nvPr/>
          </p:nvSpPr>
          <p:spPr>
            <a:xfrm>
              <a:off x="2288117" y="2369567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latin typeface="Consolas" charset="0"/>
                  <a:ea typeface="Consolas" charset="0"/>
                  <a:cs typeface="Consolas" charset="0"/>
                </a:rPr>
                <a:t>0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9114D73-2626-834D-AAEE-1C1888EBB42E}"/>
                </a:ext>
              </a:extLst>
            </p:cNvPr>
            <p:cNvSpPr/>
            <p:nvPr/>
          </p:nvSpPr>
          <p:spPr>
            <a:xfrm>
              <a:off x="2344057" y="1684017"/>
              <a:ext cx="228600" cy="2286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87FE2DB3-52EC-2347-884F-F1E9A2D0DFDA}"/>
                </a:ext>
              </a:extLst>
            </p:cNvPr>
            <p:cNvSpPr/>
            <p:nvPr/>
          </p:nvSpPr>
          <p:spPr>
            <a:xfrm>
              <a:off x="1201650" y="1684017"/>
              <a:ext cx="228600" cy="2286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6FFF9841-9F61-AA49-ABDE-950551246150}"/>
                </a:ext>
              </a:extLst>
            </p:cNvPr>
            <p:cNvSpPr/>
            <p:nvPr/>
          </p:nvSpPr>
          <p:spPr>
            <a:xfrm>
              <a:off x="626274" y="1684017"/>
              <a:ext cx="228600" cy="2286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37DDD85-4394-C54D-8701-51A3EE20DFF0}"/>
                </a:ext>
              </a:extLst>
            </p:cNvPr>
            <p:cNvSpPr txBox="1"/>
            <p:nvPr/>
          </p:nvSpPr>
          <p:spPr>
            <a:xfrm rot="2654288">
              <a:off x="152400" y="1257300"/>
              <a:ext cx="74892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/>
                <a:t>👉</a:t>
              </a:r>
              <a:endParaRPr lang="en-US" sz="3200" dirty="0"/>
            </a:p>
          </p:txBody>
        </p:sp>
      </p:grpSp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DAFA42CF-62A2-3A43-A6AD-9B25FB725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042312"/>
              </p:ext>
            </p:extLst>
          </p:nvPr>
        </p:nvGraphicFramePr>
        <p:xfrm>
          <a:off x="67827" y="3682669"/>
          <a:ext cx="2596445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9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9" name="Table 58">
            <a:extLst>
              <a:ext uri="{FF2B5EF4-FFF2-40B4-BE49-F238E27FC236}">
                <a16:creationId xmlns:a16="http://schemas.microsoft.com/office/drawing/2014/main" id="{9247400D-E702-7843-B6D2-5EC9BD504A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140709"/>
              </p:ext>
            </p:extLst>
          </p:nvPr>
        </p:nvGraphicFramePr>
        <p:xfrm>
          <a:off x="67827" y="4227075"/>
          <a:ext cx="2596445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9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A926375A-CCCA-D548-AD16-D7351C249C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998813"/>
              </p:ext>
            </p:extLst>
          </p:nvPr>
        </p:nvGraphicFramePr>
        <p:xfrm>
          <a:off x="67827" y="3160275"/>
          <a:ext cx="2596445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9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1" name="TextBox 60">
            <a:extLst>
              <a:ext uri="{FF2B5EF4-FFF2-40B4-BE49-F238E27FC236}">
                <a16:creationId xmlns:a16="http://schemas.microsoft.com/office/drawing/2014/main" id="{4229E1CF-DB46-0145-B3EB-BD3942269A4A}"/>
              </a:ext>
            </a:extLst>
          </p:cNvPr>
          <p:cNvSpPr txBox="1"/>
          <p:nvPr/>
        </p:nvSpPr>
        <p:spPr>
          <a:xfrm>
            <a:off x="152400" y="3634310"/>
            <a:ext cx="489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&amp;</a:t>
            </a:r>
          </a:p>
        </p:txBody>
      </p:sp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FEF5E5FD-E5AC-6A4E-95D7-F161EE1560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025855"/>
              </p:ext>
            </p:extLst>
          </p:nvPr>
        </p:nvGraphicFramePr>
        <p:xfrm>
          <a:off x="587116" y="3682669"/>
          <a:ext cx="2077156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F553EE91-B963-924A-91E7-2D5710C75ED0}"/>
              </a:ext>
            </a:extLst>
          </p:cNvPr>
          <p:cNvCxnSpPr>
            <a:cxnSpLocks/>
          </p:cNvCxnSpPr>
          <p:nvPr/>
        </p:nvCxnSpPr>
        <p:spPr>
          <a:xfrm>
            <a:off x="220229" y="4200829"/>
            <a:ext cx="24440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6FB7E3F5-6CB4-7747-BA32-C68A010C34A2}"/>
              </a:ext>
            </a:extLst>
          </p:cNvPr>
          <p:cNvSpPr txBox="1"/>
          <p:nvPr/>
        </p:nvSpPr>
        <p:spPr>
          <a:xfrm>
            <a:off x="2969766" y="1461626"/>
            <a:ext cx="54764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 want to sort of “filter out” or </a:t>
            </a:r>
            <a:r>
              <a:rPr lang="en-US" sz="2200" b="1" dirty="0"/>
              <a:t>ignore </a:t>
            </a:r>
            <a:r>
              <a:rPr lang="en-US" sz="2200" dirty="0"/>
              <a:t>the bits other than bit 1. </a:t>
            </a:r>
            <a:r>
              <a:rPr lang="en-US" sz="2200" b="1" dirty="0"/>
              <a:t>all I care about is seeing if bit 1 is 0 or not-0.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1E08F4F-77C1-214B-93F8-F03A63953DEC}"/>
              </a:ext>
            </a:extLst>
          </p:cNvPr>
          <p:cNvSpPr txBox="1"/>
          <p:nvPr/>
        </p:nvSpPr>
        <p:spPr>
          <a:xfrm>
            <a:off x="2969766" y="2588364"/>
            <a:ext cx="54764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 can “filter out” bits by turning them off. which operation “turns off” bits?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F45763D-76A1-1448-9AB2-E73D0110B278}"/>
              </a:ext>
            </a:extLst>
          </p:cNvPr>
          <p:cNvSpPr txBox="1"/>
          <p:nvPr/>
        </p:nvSpPr>
        <p:spPr>
          <a:xfrm>
            <a:off x="2969765" y="3376547"/>
            <a:ext cx="54764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once again,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(1 &lt;&lt; n)</a:t>
            </a:r>
            <a:r>
              <a:rPr lang="en-US" sz="2200" b="1" dirty="0"/>
              <a:t> </a:t>
            </a:r>
            <a:r>
              <a:rPr lang="en-US" sz="2200" dirty="0"/>
              <a:t>is the bit pattern, but this time we </a:t>
            </a:r>
            <a:r>
              <a:rPr lang="en-US" sz="2200" i="1" dirty="0"/>
              <a:t>don’t</a:t>
            </a:r>
            <a:r>
              <a:rPr lang="en-US" sz="2200" dirty="0"/>
              <a:t> bitwise NOT it.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D684A92-6BB8-5F42-837F-4F7702251279}"/>
              </a:ext>
            </a:extLst>
          </p:cNvPr>
          <p:cNvSpPr txBox="1"/>
          <p:nvPr/>
        </p:nvSpPr>
        <p:spPr>
          <a:xfrm>
            <a:off x="3074261" y="4227075"/>
            <a:ext cx="5476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so: </a:t>
            </a:r>
            <a:r>
              <a:rPr lang="en-US" sz="2200" b="1" dirty="0"/>
              <a:t>to test bit </a:t>
            </a:r>
            <a:r>
              <a:rPr lang="en-US" sz="2200" b="1" i="1" dirty="0"/>
              <a:t>n</a:t>
            </a:r>
            <a:r>
              <a:rPr lang="en-US" sz="2200" b="1" dirty="0"/>
              <a:t>, you bitwise AND with (1 shifted left by n). </a:t>
            </a:r>
            <a:r>
              <a:rPr lang="en-US" sz="2200" dirty="0"/>
              <a:t>or,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if((bits &amp; (1 &lt;&lt; n)) != 0)…</a:t>
            </a:r>
            <a:endParaRPr lang="en-US" sz="32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821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4" grpId="0"/>
      <p:bldP spid="65" grpId="0"/>
      <p:bldP spid="67" grpId="0"/>
      <p:bldP spid="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Bitwise Operations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9422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"bitwise" operations?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1219199"/>
          </a:xfrm>
        </p:spPr>
        <p:txBody>
          <a:bodyPr/>
          <a:lstStyle/>
          <a:p>
            <a:r>
              <a:rPr lang="en-US" dirty="0"/>
              <a:t>the "numbers" we use on computers aren't </a:t>
            </a:r>
            <a:r>
              <a:rPr lang="en-US" i="1" dirty="0"/>
              <a:t>really</a:t>
            </a:r>
            <a:r>
              <a:rPr lang="en-US" dirty="0"/>
              <a:t> numbers right?</a:t>
            </a:r>
          </a:p>
          <a:p>
            <a:r>
              <a:rPr lang="en-US" dirty="0"/>
              <a:t>it's often useful to treat them as </a:t>
            </a:r>
            <a:r>
              <a:rPr lang="en-US" b="1" dirty="0"/>
              <a:t>an array of bits.</a:t>
            </a:r>
          </a:p>
          <a:p>
            <a:r>
              <a:rPr lang="en-US" b="1" dirty="0"/>
              <a:t>bitwise operations </a:t>
            </a:r>
            <a:r>
              <a:rPr lang="en-US" dirty="0"/>
              <a:t>treat them like this.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125133" y="2052041"/>
            <a:ext cx="999067" cy="165894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321104" y="2052041"/>
            <a:ext cx="999067" cy="165894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517075" y="2052041"/>
            <a:ext cx="999067" cy="165894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713046" y="2052831"/>
            <a:ext cx="999067" cy="165894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433748" y="385828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latin typeface="Consolas" charset="0"/>
                <a:ea typeface="Consolas" charset="0"/>
                <a:cs typeface="Consolas" charset="0"/>
              </a:rPr>
              <a:t>0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29719" y="385828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25690" y="385828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latin typeface="Consolas" charset="0"/>
                <a:ea typeface="Consolas" charset="0"/>
                <a:cs typeface="Consolas" charset="0"/>
              </a:rPr>
              <a:t>0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21661" y="385828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latin typeface="Consolas" charset="0"/>
                <a:ea typeface="Consolas" charset="0"/>
                <a:cs typeface="Consolas" charset="0"/>
              </a:rPr>
              <a:t>0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33748" y="3858280"/>
            <a:ext cx="38183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2105053" y="2038450"/>
            <a:ext cx="1056162" cy="166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4285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NOT operation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495301"/>
                <a:ext cx="8534400" cy="4609837"/>
              </a:xfrm>
            </p:spPr>
            <p:txBody>
              <a:bodyPr/>
              <a:lstStyle/>
              <a:p>
                <a:endParaRPr lang="en-US" dirty="0"/>
              </a:p>
              <a:p>
                <a:r>
                  <a:rPr lang="en-US" dirty="0"/>
                  <a:t>if the light is off, turn it on.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if the light is on, turn it off.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we can summarize this in a </a:t>
                </a:r>
                <a:r>
                  <a:rPr lang="en-US" b="1" dirty="0"/>
                  <a:t>truth table.</a:t>
                </a:r>
              </a:p>
              <a:p>
                <a:pPr lvl="1"/>
                <a:r>
                  <a:rPr lang="en-US" sz="1600" dirty="0"/>
                  <a:t>(maybe you've seen this before, but with letters instead.)</a:t>
                </a:r>
              </a:p>
              <a:p>
                <a:r>
                  <a:rPr lang="en-US" dirty="0"/>
                  <a:t>we can write NOT a few ways:</a:t>
                </a:r>
              </a:p>
              <a:p>
                <a:pPr lvl="1"/>
                <a:r>
                  <a:rPr lang="en-US" b="1" dirty="0"/>
                  <a:t>¬A </a:t>
                </a:r>
                <a:r>
                  <a:rPr lang="en-US" dirty="0"/>
                  <a:t>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Segoe UI" charset="0"/>
                            <a:cs typeface="Segoe UI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b="1">
                            <a:latin typeface="Segoe UI" charset="0"/>
                            <a:ea typeface="Segoe UI" charset="0"/>
                            <a:cs typeface="Segoe UI" charset="0"/>
                          </a:rPr>
                          <m:t>A</m:t>
                        </m:r>
                      </m:e>
                    </m:acc>
                  </m:oMath>
                </a14:m>
                <a:r>
                  <a:rPr lang="en-US" dirty="0"/>
                  <a:t> in logic</a:t>
                </a:r>
              </a:p>
              <a:p>
                <a:pPr lvl="1"/>
                <a:r>
                  <a:rPr lang="en-US" b="1" dirty="0"/>
                  <a:t>~A </a:t>
                </a:r>
                <a:r>
                  <a:rPr lang="en-US" dirty="0"/>
                  <a:t>in C/Java/JS/Python/etc.</a:t>
                </a:r>
              </a:p>
              <a:p>
                <a:pPr lvl="2"/>
                <a:r>
                  <a:rPr lang="en-US" dirty="0"/>
                  <a:t>this is </a:t>
                </a:r>
                <a:r>
                  <a:rPr lang="en-US" i="1" dirty="0">
                    <a:solidFill>
                      <a:srgbClr val="FF0000"/>
                    </a:solidFill>
                  </a:rPr>
                  <a:t>not the same thing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as </a:t>
                </a:r>
                <a:r>
                  <a:rPr lang="en-US" b="1" dirty="0"/>
                  <a:t>!A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495301"/>
                <a:ext cx="8534400" cy="4609837"/>
              </a:xfrm>
              <a:blipFill>
                <a:blip r:embed="rId3"/>
                <a:stretch>
                  <a:fillRect l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527800" y="686428"/>
          <a:ext cx="1855524" cy="1903599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927762">
                  <a:extLst>
                    <a:ext uri="{9D8B030D-6E8A-4147-A177-3AD203B41FA5}">
                      <a16:colId xmlns:a16="http://schemas.microsoft.com/office/drawing/2014/main" val="3432692331"/>
                    </a:ext>
                  </a:extLst>
                </a:gridCol>
                <a:gridCol w="927762">
                  <a:extLst>
                    <a:ext uri="{9D8B030D-6E8A-4147-A177-3AD203B41FA5}">
                      <a16:colId xmlns:a16="http://schemas.microsoft.com/office/drawing/2014/main" val="2542969739"/>
                    </a:ext>
                  </a:extLst>
                </a:gridCol>
              </a:tblGrid>
              <a:tr h="63453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Y</a:t>
                      </a:r>
                    </a:p>
                  </a:txBody>
                  <a:tcPr marL="137942" marR="137942" marT="68971" marB="68971"/>
                </a:tc>
                <a:extLst>
                  <a:ext uri="{0D108BD9-81ED-4DB2-BD59-A6C34878D82A}">
                    <a16:rowId xmlns:a16="http://schemas.microsoft.com/office/drawing/2014/main" val="377566539"/>
                  </a:ext>
                </a:extLst>
              </a:tr>
              <a:tr h="634533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137942" marR="137942" marT="68971" marB="68971"/>
                </a:tc>
                <a:extLst>
                  <a:ext uri="{0D108BD9-81ED-4DB2-BD59-A6C34878D82A}">
                    <a16:rowId xmlns:a16="http://schemas.microsoft.com/office/drawing/2014/main" val="2770857541"/>
                  </a:ext>
                </a:extLst>
              </a:tr>
              <a:tr h="634533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137942" marR="137942" marT="68971" marB="68971"/>
                </a:tc>
                <a:extLst>
                  <a:ext uri="{0D108BD9-81ED-4DB2-BD59-A6C34878D82A}">
                    <a16:rowId xmlns:a16="http://schemas.microsoft.com/office/drawing/2014/main" val="2290169190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4108819" y="1658693"/>
            <a:ext cx="609913" cy="9609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5252133" y="1658693"/>
            <a:ext cx="578723" cy="9609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5220943" y="533400"/>
            <a:ext cx="609913" cy="9609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4108819" y="546100"/>
            <a:ext cx="578723" cy="960967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>
            <a:off x="4757759" y="861483"/>
            <a:ext cx="420343" cy="3048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4757759" y="1986776"/>
            <a:ext cx="420343" cy="3048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2B6D2876-5183-544A-8617-F8DE1C781BF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527800" y="3009900"/>
          <a:ext cx="1855524" cy="1903599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927762">
                  <a:extLst>
                    <a:ext uri="{9D8B030D-6E8A-4147-A177-3AD203B41FA5}">
                      <a16:colId xmlns:a16="http://schemas.microsoft.com/office/drawing/2014/main" val="3432692331"/>
                    </a:ext>
                  </a:extLst>
                </a:gridCol>
                <a:gridCol w="927762">
                  <a:extLst>
                    <a:ext uri="{9D8B030D-6E8A-4147-A177-3AD203B41FA5}">
                      <a16:colId xmlns:a16="http://schemas.microsoft.com/office/drawing/2014/main" val="2542969739"/>
                    </a:ext>
                  </a:extLst>
                </a:gridCol>
              </a:tblGrid>
              <a:tr h="63453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Y</a:t>
                      </a:r>
                    </a:p>
                  </a:txBody>
                  <a:tcPr marL="137942" marR="137942" marT="68971" marB="68971"/>
                </a:tc>
                <a:extLst>
                  <a:ext uri="{0D108BD9-81ED-4DB2-BD59-A6C34878D82A}">
                    <a16:rowId xmlns:a16="http://schemas.microsoft.com/office/drawing/2014/main" val="377566539"/>
                  </a:ext>
                </a:extLst>
              </a:tr>
              <a:tr h="634533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F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</a:p>
                  </a:txBody>
                  <a:tcPr marL="137942" marR="137942" marT="68971" marB="68971"/>
                </a:tc>
                <a:extLst>
                  <a:ext uri="{0D108BD9-81ED-4DB2-BD59-A6C34878D82A}">
                    <a16:rowId xmlns:a16="http://schemas.microsoft.com/office/drawing/2014/main" val="2770857541"/>
                  </a:ext>
                </a:extLst>
              </a:tr>
              <a:tr h="634533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F</a:t>
                      </a:r>
                    </a:p>
                  </a:txBody>
                  <a:tcPr marL="137942" marR="137942" marT="68971" marB="68971"/>
                </a:tc>
                <a:extLst>
                  <a:ext uri="{0D108BD9-81ED-4DB2-BD59-A6C34878D82A}">
                    <a16:rowId xmlns:a16="http://schemas.microsoft.com/office/drawing/2014/main" val="2290169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5968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8A9DD-C392-A243-B95D-A7E7EB978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Wait, what? Two kinds of NOT?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ECDA9-ABD7-3245-9ECA-E8D694CC2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838199"/>
          </a:xfrm>
        </p:spPr>
        <p:txBody>
          <a:bodyPr/>
          <a:lstStyle/>
          <a:p>
            <a:r>
              <a:rPr lang="en-US" dirty="0"/>
              <a:t>in HLLs like Java, we have </a:t>
            </a:r>
            <a:r>
              <a:rPr lang="en-US" b="1" dirty="0"/>
              <a:t>types</a:t>
            </a:r>
            <a:r>
              <a:rPr lang="en-US" dirty="0"/>
              <a:t> to classify kinds of values.</a:t>
            </a:r>
          </a:p>
          <a:p>
            <a:pPr lvl="1"/>
            <a:r>
              <a:rPr lang="en-US" dirty="0"/>
              <a:t>different types have different </a:t>
            </a:r>
            <a:r>
              <a:rPr lang="en-US" b="1" dirty="0"/>
              <a:t>uses </a:t>
            </a:r>
            <a:r>
              <a:rPr lang="en-US" dirty="0"/>
              <a:t>and different </a:t>
            </a:r>
            <a:r>
              <a:rPr lang="en-US" b="1" dirty="0"/>
              <a:t>operations.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AE4289-F17E-D946-8599-F4445945A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28E2B2-5FBC-0945-9798-F512A488B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7E7F7F-F480-D142-9F07-2321DF5DC1D8}"/>
              </a:ext>
            </a:extLst>
          </p:cNvPr>
          <p:cNvSpPr txBox="1"/>
          <p:nvPr/>
        </p:nvSpPr>
        <p:spPr>
          <a:xfrm>
            <a:off x="381000" y="1333500"/>
            <a:ext cx="37840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sz="2200" b="1" dirty="0"/>
              <a:t> </a:t>
            </a:r>
            <a:r>
              <a:rPr lang="en-US" sz="2200" dirty="0"/>
              <a:t>values represent truth/falsity. the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!</a:t>
            </a:r>
            <a:r>
              <a:rPr lang="en-US" sz="2200" dirty="0"/>
              <a:t> operator works only on </a:t>
            </a:r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sz="2200" dirty="0" err="1"/>
              <a:t>s</a:t>
            </a:r>
            <a:r>
              <a:rPr lang="en-US" sz="2200" dirty="0"/>
              <a:t>.*</a:t>
            </a:r>
            <a:endParaRPr lang="en-US" sz="22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CEDC89-C59A-5A40-B181-B958A85963A6}"/>
              </a:ext>
            </a:extLst>
          </p:cNvPr>
          <p:cNvSpPr txBox="1"/>
          <p:nvPr/>
        </p:nvSpPr>
        <p:spPr>
          <a:xfrm>
            <a:off x="685800" y="2596016"/>
            <a:ext cx="3200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!</a:t>
            </a: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 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==</a:t>
            </a: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false</a:t>
            </a:r>
            <a:endParaRPr lang="en-US" sz="2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D096DB-70B8-B143-BC35-6A4FFCBC9961}"/>
              </a:ext>
            </a:extLst>
          </p:cNvPr>
          <p:cNvSpPr txBox="1"/>
          <p:nvPr/>
        </p:nvSpPr>
        <p:spPr>
          <a:xfrm>
            <a:off x="685800" y="3270417"/>
            <a:ext cx="3200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!</a:t>
            </a: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 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==</a:t>
            </a: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true</a:t>
            </a:r>
            <a:endParaRPr lang="en-US" sz="28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96CCB3-1EB4-7C4A-96FD-2269EBA4248D}"/>
              </a:ext>
            </a:extLst>
          </p:cNvPr>
          <p:cNvSpPr txBox="1"/>
          <p:nvPr/>
        </p:nvSpPr>
        <p:spPr>
          <a:xfrm>
            <a:off x="4724400" y="1333500"/>
            <a:ext cx="35964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200" b="1" dirty="0"/>
              <a:t> </a:t>
            </a:r>
            <a:r>
              <a:rPr lang="en-US" sz="1400" dirty="0" err="1"/>
              <a:t>et.al</a:t>
            </a:r>
            <a:r>
              <a:rPr lang="en-US" sz="1400" dirty="0"/>
              <a:t>.</a:t>
            </a:r>
            <a:r>
              <a:rPr lang="en-US" sz="2200" b="1" dirty="0"/>
              <a:t> </a:t>
            </a:r>
            <a:r>
              <a:rPr lang="en-US" sz="2200" dirty="0"/>
              <a:t>represent integers. the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~</a:t>
            </a:r>
            <a:r>
              <a:rPr lang="en-US" sz="2200" dirty="0"/>
              <a:t> operator works only on integer types.</a:t>
            </a:r>
            <a:endParaRPr lang="en-US" sz="22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101A5E-0D58-8841-8741-EC783754B6BD}"/>
              </a:ext>
            </a:extLst>
          </p:cNvPr>
          <p:cNvSpPr txBox="1"/>
          <p:nvPr/>
        </p:nvSpPr>
        <p:spPr>
          <a:xfrm>
            <a:off x="4922435" y="2596016"/>
            <a:ext cx="3200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   ~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==</a:t>
            </a: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041DB2-DCB7-8442-B01E-1063AC0D691B}"/>
              </a:ext>
            </a:extLst>
          </p:cNvPr>
          <p:cNvSpPr txBox="1"/>
          <p:nvPr/>
        </p:nvSpPr>
        <p:spPr>
          <a:xfrm>
            <a:off x="4922435" y="3270417"/>
            <a:ext cx="3200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~(-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==</a:t>
            </a: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DFC41D-2D79-7841-9842-42C2DF8A3131}"/>
              </a:ext>
            </a:extLst>
          </p:cNvPr>
          <p:cNvSpPr txBox="1"/>
          <p:nvPr/>
        </p:nvSpPr>
        <p:spPr>
          <a:xfrm>
            <a:off x="4922435" y="4229100"/>
            <a:ext cx="32188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so what the heck is this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~</a:t>
            </a:r>
            <a:r>
              <a:rPr lang="en-US" sz="2200" dirty="0"/>
              <a:t> operator </a:t>
            </a:r>
            <a:r>
              <a:rPr lang="en-US" sz="2200" i="1" dirty="0"/>
              <a:t>doing??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7383578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"Bitwise" NOT (or "bitwise complement")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623764"/>
          </a:xfrm>
        </p:spPr>
        <p:txBody>
          <a:bodyPr/>
          <a:lstStyle/>
          <a:p>
            <a:r>
              <a:rPr lang="en-US" dirty="0"/>
              <a:t>if we use the </a:t>
            </a:r>
            <a:r>
              <a:rPr lang="en-US" b="1" dirty="0"/>
              <a:t>not</a:t>
            </a:r>
            <a:r>
              <a:rPr lang="en-US" dirty="0"/>
              <a:t> instruction in MIPS (or </a:t>
            </a:r>
            <a:r>
              <a:rPr lang="en-US" b="1" dirty="0"/>
              <a:t>~</a:t>
            </a:r>
            <a:r>
              <a:rPr lang="en-US" dirty="0"/>
              <a:t> in C/Java) on an integer: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905000" y="1028700"/>
          <a:ext cx="4673601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9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~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905000" y="1638300"/>
          <a:ext cx="4673601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9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=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2057402" y="1546860"/>
            <a:ext cx="452119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637628" y="2255378"/>
            <a:ext cx="5811527" cy="851204"/>
            <a:chOff x="1104226" y="3861282"/>
            <a:chExt cx="5811527" cy="851204"/>
          </a:xfrm>
        </p:grpSpPr>
        <p:sp>
          <p:nvSpPr>
            <p:cNvPr id="12" name="Up Arrow 11"/>
            <p:cNvSpPr/>
            <p:nvPr/>
          </p:nvSpPr>
          <p:spPr>
            <a:xfrm>
              <a:off x="2057400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Up Arrow 12"/>
            <p:cNvSpPr/>
            <p:nvPr/>
          </p:nvSpPr>
          <p:spPr>
            <a:xfrm>
              <a:off x="2572658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Up Arrow 13"/>
            <p:cNvSpPr/>
            <p:nvPr/>
          </p:nvSpPr>
          <p:spPr>
            <a:xfrm>
              <a:off x="3087916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Up Arrow 14"/>
            <p:cNvSpPr/>
            <p:nvPr/>
          </p:nvSpPr>
          <p:spPr>
            <a:xfrm>
              <a:off x="3603174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Up Arrow 15"/>
            <p:cNvSpPr/>
            <p:nvPr/>
          </p:nvSpPr>
          <p:spPr>
            <a:xfrm>
              <a:off x="4118432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Up Arrow 16"/>
            <p:cNvSpPr/>
            <p:nvPr/>
          </p:nvSpPr>
          <p:spPr>
            <a:xfrm>
              <a:off x="4633690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Up Arrow 17"/>
            <p:cNvSpPr/>
            <p:nvPr/>
          </p:nvSpPr>
          <p:spPr>
            <a:xfrm>
              <a:off x="5148948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Up Arrow 18"/>
            <p:cNvSpPr/>
            <p:nvPr/>
          </p:nvSpPr>
          <p:spPr>
            <a:xfrm>
              <a:off x="5664203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04226" y="4281599"/>
              <a:ext cx="581152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/>
                <a:t>we did several </a:t>
              </a:r>
              <a:r>
                <a:rPr lang="en-US" sz="2200" b="1" dirty="0"/>
                <a:t>independent</a:t>
              </a:r>
              <a:r>
                <a:rPr lang="en-US" sz="2200" dirty="0"/>
                <a:t> NOT operations.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36062" y="3285294"/>
            <a:ext cx="49399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in other words, it </a:t>
            </a:r>
            <a:r>
              <a:rPr lang="en-US" sz="2200" b="1" dirty="0"/>
              <a:t>flipped all the bits. </a:t>
            </a:r>
            <a:r>
              <a:rPr lang="en-US" sz="2200" dirty="0"/>
              <a:t>0s became 1s and 1s became 0s.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8372580-D90D-064E-95B5-240BDD22FE16}"/>
              </a:ext>
            </a:extLst>
          </p:cNvPr>
          <p:cNvSpPr txBox="1"/>
          <p:nvPr/>
        </p:nvSpPr>
        <p:spPr>
          <a:xfrm>
            <a:off x="3600775" y="4250520"/>
            <a:ext cx="4620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remember how we </a:t>
            </a:r>
            <a:r>
              <a:rPr lang="en-US" sz="2200" b="1" dirty="0"/>
              <a:t>negate 2’s complement integers?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814423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Negation is </a:t>
            </a:r>
            <a:r>
              <a:rPr lang="en-US" i="1" dirty="0"/>
              <a:t>also</a:t>
            </a:r>
            <a:r>
              <a:rPr lang="en-US" dirty="0"/>
              <a:t> an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"negate" means </a:t>
            </a:r>
            <a:r>
              <a:rPr lang="en-US" b="1" dirty="0">
                <a:solidFill>
                  <a:srgbClr val="FF0000"/>
                </a:solidFill>
              </a:rPr>
              <a:t>"change the sign to the opposite."</a:t>
            </a:r>
          </a:p>
          <a:p>
            <a:pPr lvl="1"/>
            <a:r>
              <a:rPr lang="en-US" dirty="0"/>
              <a:t>positive becomes negative; and </a:t>
            </a:r>
            <a:r>
              <a:rPr lang="en-US" b="1" dirty="0"/>
              <a:t>negative becomes positive.</a:t>
            </a:r>
          </a:p>
          <a:p>
            <a:r>
              <a:rPr lang="en-US" dirty="0"/>
              <a:t>when programming, how can you negate a variable?</a:t>
            </a:r>
          </a:p>
          <a:p>
            <a:pPr lvl="1"/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* x </a:t>
            </a:r>
            <a:r>
              <a:rPr lang="en-US" dirty="0"/>
              <a:t>or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- x</a:t>
            </a:r>
          </a:p>
          <a:p>
            <a:pPr lvl="1"/>
            <a:r>
              <a:rPr lang="en-US" dirty="0"/>
              <a:t>you don't have to write this anymore!</a:t>
            </a:r>
          </a:p>
          <a:p>
            <a:pPr lvl="1"/>
            <a:r>
              <a:rPr lang="en-US" dirty="0"/>
              <a:t>cause you can write 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-x</a:t>
            </a:r>
            <a:r>
              <a:rPr lang="en-US" dirty="0"/>
              <a:t>, just like in math!</a:t>
            </a:r>
          </a:p>
          <a:p>
            <a:pPr lvl="2"/>
            <a:r>
              <a:rPr lang="en-US" dirty="0"/>
              <a:t>it's </a:t>
            </a:r>
            <a:r>
              <a:rPr lang="en-US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neg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dst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src</a:t>
            </a:r>
            <a:r>
              <a:rPr lang="en-US" dirty="0"/>
              <a:t> in MIPS</a:t>
            </a:r>
          </a:p>
          <a:p>
            <a:r>
              <a:rPr lang="en-US" dirty="0"/>
              <a:t>so to summarize: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~x</a:t>
            </a:r>
            <a:r>
              <a:rPr lang="en-US" b="1" dirty="0"/>
              <a:t> </a:t>
            </a:r>
            <a:r>
              <a:rPr lang="en-US" dirty="0"/>
              <a:t>flips the </a:t>
            </a:r>
            <a:r>
              <a:rPr lang="en-US" b="1" dirty="0"/>
              <a:t>bits </a:t>
            </a:r>
            <a:r>
              <a:rPr lang="en-US" dirty="0"/>
              <a:t>(0 -&gt; 1 and 1 -&gt; 0)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-x</a:t>
            </a:r>
            <a:r>
              <a:rPr lang="en-US" dirty="0"/>
              <a:t> flips the </a:t>
            </a:r>
            <a:r>
              <a:rPr lang="en-US" b="1" dirty="0"/>
              <a:t>sign </a:t>
            </a:r>
            <a:r>
              <a:rPr lang="en-US" dirty="0"/>
              <a:t>(</a:t>
            </a:r>
            <a:r>
              <a:rPr lang="en-US" dirty="0" err="1"/>
              <a:t>pos</a:t>
            </a:r>
            <a:r>
              <a:rPr lang="en-US" dirty="0"/>
              <a:t> -&gt; neg and neg -&gt; </a:t>
            </a:r>
            <a:r>
              <a:rPr lang="en-US" dirty="0" err="1"/>
              <a:t>pos</a:t>
            </a:r>
            <a:r>
              <a:rPr lang="en-US" dirty="0"/>
              <a:t>)</a:t>
            </a:r>
            <a:endParaRPr lang="en-US" b="1" dirty="0"/>
          </a:p>
          <a:p>
            <a:pPr lvl="2"/>
            <a:r>
              <a:rPr lang="en-US" dirty="0"/>
              <a:t>and in 2’s complement,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-x == ~x + 1</a:t>
            </a:r>
            <a:r>
              <a:rPr lang="en-US" dirty="0"/>
              <a:t>!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!x</a:t>
            </a:r>
            <a:r>
              <a:rPr lang="en-US" b="1" dirty="0"/>
              <a:t> </a:t>
            </a:r>
            <a:r>
              <a:rPr lang="en-US" dirty="0"/>
              <a:t>flips the </a:t>
            </a:r>
            <a:r>
              <a:rPr lang="en-US" b="1" dirty="0"/>
              <a:t>truth value – </a:t>
            </a:r>
            <a:r>
              <a:rPr lang="en-US" dirty="0"/>
              <a:t>a </a:t>
            </a:r>
            <a:r>
              <a:rPr lang="en-US" i="1" dirty="0"/>
              <a:t>programming language</a:t>
            </a:r>
            <a:r>
              <a:rPr lang="en-US" dirty="0"/>
              <a:t> abstraction for </a:t>
            </a:r>
            <a:r>
              <a:rPr lang="en-US" dirty="0" err="1"/>
              <a:t>booleans</a:t>
            </a:r>
            <a:r>
              <a:rPr lang="en-US" dirty="0"/>
              <a:t>, </a:t>
            </a:r>
            <a:r>
              <a:rPr lang="en-US" i="1" dirty="0"/>
              <a:t>not</a:t>
            </a:r>
            <a:r>
              <a:rPr lang="en-US" dirty="0"/>
              <a:t> integers.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6490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add some switches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918223"/>
          </a:xfrm>
        </p:spPr>
        <p:txBody>
          <a:bodyPr/>
          <a:lstStyle/>
          <a:p>
            <a:r>
              <a:rPr lang="en-US" dirty="0"/>
              <a:t>there are two switches in a row connecting the light to the battery.</a:t>
            </a:r>
          </a:p>
          <a:p>
            <a:r>
              <a:rPr lang="en-US" b="1" dirty="0"/>
              <a:t>how do we make it light up?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066800" y="1333500"/>
            <a:ext cx="7232128" cy="1492676"/>
            <a:chOff x="1066800" y="1333500"/>
            <a:chExt cx="7232128" cy="1492676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 flipH="1">
              <a:off x="6969922" y="1070123"/>
              <a:ext cx="999067" cy="1658945"/>
            </a:xfrm>
            <a:prstGeom prst="rect">
              <a:avLst/>
            </a:prstGeom>
          </p:spPr>
        </p:pic>
        <p:pic>
          <p:nvPicPr>
            <p:cNvPr id="2050" name="Picture 2" descr="mage result for switch schematic symbo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0267" y="1341968"/>
              <a:ext cx="2010833" cy="715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mage result for switch schematic symbo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7684" y="1333500"/>
              <a:ext cx="2010833" cy="715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mage result for 9v battery hi-watt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000" t="8333" r="22222" b="2778"/>
            <a:stretch/>
          </p:blipFill>
          <p:spPr bwMode="auto">
            <a:xfrm rot="5400000">
              <a:off x="1482990" y="1193432"/>
              <a:ext cx="1216554" cy="2048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2" name="Elbow Connector 21"/>
            <p:cNvCxnSpPr/>
            <p:nvPr/>
          </p:nvCxnSpPr>
          <p:spPr>
            <a:xfrm rot="10800000" flipV="1">
              <a:off x="2980268" y="2123963"/>
              <a:ext cx="3970867" cy="304800"/>
            </a:xfrm>
            <a:prstGeom prst="bentConnector3">
              <a:avLst>
                <a:gd name="adj1" fmla="val 107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1073672" y="3020538"/>
            <a:ext cx="7234689" cy="1437162"/>
            <a:chOff x="1073672" y="3020538"/>
            <a:chExt cx="7234689" cy="1437162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5400000" flipH="1">
              <a:off x="6948246" y="2716584"/>
              <a:ext cx="1056162" cy="1664069"/>
            </a:xfrm>
            <a:prstGeom prst="rect">
              <a:avLst/>
            </a:prstGeom>
          </p:spPr>
        </p:pic>
        <p:pic>
          <p:nvPicPr>
            <p:cNvPr id="30" name="Picture 4" descr="mage result for 9v battery hi-watt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000" t="8333" r="22222" b="2778"/>
            <a:stretch/>
          </p:blipFill>
          <p:spPr bwMode="auto">
            <a:xfrm rot="5400000">
              <a:off x="1489862" y="2824956"/>
              <a:ext cx="1216554" cy="2048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1" name="Elbow Connector 30"/>
            <p:cNvCxnSpPr/>
            <p:nvPr/>
          </p:nvCxnSpPr>
          <p:spPr>
            <a:xfrm rot="10800000" flipV="1">
              <a:off x="2987140" y="3755487"/>
              <a:ext cx="3970867" cy="304800"/>
            </a:xfrm>
            <a:prstGeom prst="bentConnector3">
              <a:avLst>
                <a:gd name="adj1" fmla="val 107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54" name="Picture 6" descr="mage result for switch schematic symbol closed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971" y="3236684"/>
              <a:ext cx="1947602" cy="599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6" descr="mage result for switch schematic symbol closed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8198" y="3228739"/>
              <a:ext cx="1947602" cy="599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215652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02 - C - Basics">
  <a:themeElements>
    <a:clrScheme name="Custom 2">
      <a:dk1>
        <a:srgbClr val="000000"/>
      </a:dk1>
      <a:lt1>
        <a:srgbClr val="FFFFFF"/>
      </a:lt1>
      <a:dk2>
        <a:srgbClr val="3B481E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Segoe WP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fall_2017" id="{93D034CE-FEB5-4D4D-96F7-6B7F8A5EB99A}" vid="{194AE869-5029-ED49-81EA-C574BDDBE6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16362</TotalTime>
  <Words>2846</Words>
  <Application>Microsoft Macintosh PowerPoint</Application>
  <PresentationFormat>On-screen Show (16:10)</PresentationFormat>
  <Paragraphs>563</Paragraphs>
  <Slides>27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</vt:lpstr>
      <vt:lpstr>Calibri</vt:lpstr>
      <vt:lpstr>Cambria Math</vt:lpstr>
      <vt:lpstr>Consolas</vt:lpstr>
      <vt:lpstr>Courier New</vt:lpstr>
      <vt:lpstr>Segoe UI</vt:lpstr>
      <vt:lpstr>Segoe WP Semibold</vt:lpstr>
      <vt:lpstr>Trebuchet MS</vt:lpstr>
      <vt:lpstr>Wingdings</vt:lpstr>
      <vt:lpstr>1_02 - C - Basics</vt:lpstr>
      <vt:lpstr>Bitwise Operations</vt:lpstr>
      <vt:lpstr>Class announcements</vt:lpstr>
      <vt:lpstr>Bitwise Operations</vt:lpstr>
      <vt:lpstr>What are "bitwise" operations?</vt:lpstr>
      <vt:lpstr>The NOT operation</vt:lpstr>
      <vt:lpstr>Wait, what? Two kinds of NOT?</vt:lpstr>
      <vt:lpstr>"Bitwise" NOT (or "bitwise complement")</vt:lpstr>
      <vt:lpstr>Negation is also an operation</vt:lpstr>
      <vt:lpstr>Let's add some switches</vt:lpstr>
      <vt:lpstr>Bitwise AND ("Logical product")</vt:lpstr>
      <vt:lpstr>"Switching" things up ;))))))))))))))))))))))</vt:lpstr>
      <vt:lpstr>Bitwise OR ("Logical sum")</vt:lpstr>
      <vt:lpstr>Bit shifting</vt:lpstr>
      <vt:lpstr>Bit shifting</vt:lpstr>
      <vt:lpstr>Left-shifting in C/Java and MIPS (animated)</vt:lpstr>
      <vt:lpstr>So… what does it DO?</vt:lpstr>
      <vt:lpstr>a &lt;&lt; n == a × 2n</vt:lpstr>
      <vt:lpstr>&lt;_&lt;   &gt;_&gt;</vt:lpstr>
      <vt:lpstr>a &gt;&gt;&gt; n == a ÷ 2n</vt:lpstr>
      <vt:lpstr>Signed numbers messing things up again</vt:lpstr>
      <vt:lpstr>Uh oh, they're fighting</vt:lpstr>
      <vt:lpstr>Bit sets</vt:lpstr>
      <vt:lpstr>Booleans are wasteful!</vt:lpstr>
      <vt:lpstr>Turning bits on (bits[n] = 1)</vt:lpstr>
      <vt:lpstr>The pattern for bit n is… (bits[n] = 1)</vt:lpstr>
      <vt:lpstr>Turning bits off  (bits[n] = 0)</vt:lpstr>
      <vt:lpstr>Testing if bits are 1 or 0  (if(bits[n] != 0))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Computer Organization and Assembly!</dc:title>
  <dc:creator>Billingsley, Jarrett F</dc:creator>
  <cp:lastModifiedBy>Billingsley, Jarrett F</cp:lastModifiedBy>
  <cp:revision>345</cp:revision>
  <cp:lastPrinted>2017-09-07T03:08:04Z</cp:lastPrinted>
  <dcterms:created xsi:type="dcterms:W3CDTF">2017-08-16T23:52:35Z</dcterms:created>
  <dcterms:modified xsi:type="dcterms:W3CDTF">2024-02-12T22:39:52Z</dcterms:modified>
</cp:coreProperties>
</file>